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0" r:id="rId1"/>
  </p:sldMasterIdLst>
  <p:sldIdLst>
    <p:sldId id="256" r:id="rId2"/>
    <p:sldId id="268" r:id="rId3"/>
    <p:sldId id="275" r:id="rId4"/>
    <p:sldId id="258" r:id="rId5"/>
    <p:sldId id="257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72" r:id="rId15"/>
    <p:sldId id="267" r:id="rId16"/>
    <p:sldId id="273" r:id="rId17"/>
    <p:sldId id="274" r:id="rId18"/>
    <p:sldId id="269" r:id="rId19"/>
    <p:sldId id="276" r:id="rId20"/>
    <p:sldId id="270" r:id="rId21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63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xmlns="" id="{7FA0ACE7-29A8-47D3-A7D9-257B711D80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11/26/2024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xmlns="" id="{DEC604B9-52E9-4810-8359-47206518D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xmlns="" id="{5898A89F-CA25-400F-B05A-AECBF2517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95974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D4963-E985-44C4-B8C4-FDD613B7C2F8}" type="datetime1">
              <a:rPr lang="en-US" smtClean="0"/>
              <a:t>11/26/2024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4699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058151" y="599725"/>
            <a:ext cx="3687316" cy="5816950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04200" y="863600"/>
            <a:ext cx="3124200" cy="4807326"/>
          </a:xfrm>
        </p:spPr>
        <p:txBody>
          <a:bodyPr vert="eaVert"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863600"/>
            <a:ext cx="7161625" cy="4807326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F6423B97-A5D4-47B9-8861-73B3707A04CF}"/>
              </a:ext>
            </a:extLst>
          </p:cNvPr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1AEC0421-37B4-4481-A10D-69FDF5EC7909}"/>
              </a:ext>
            </a:extLst>
          </p:cNvPr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5F7265B5-9F97-4F1E-99E9-74F7B7E62337}"/>
              </a:ext>
            </a:extLst>
          </p:cNvPr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xmlns="" id="{5C74A470-3BD3-4F33-80E5-67E6E87FC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11/26/2024</a:t>
            </a:fld>
            <a:endParaRPr lang="en-US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xmlns="" id="{9A3A30BA-DB50-4D7D-BCDE-17D20FB35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xmlns="" id="{76FF9E58-C0B2-436B-A21C-DB45A00D6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7693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18872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340864"/>
            <a:ext cx="11029615" cy="363448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xmlns="" id="{770E6237-3456-439F-802D-3BA93FC7E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D82B9-B8EE-4375-B6FF-88FA6ABB15D9}" type="datetime1">
              <a:rPr lang="en-US" smtClean="0"/>
              <a:t>11/26/2024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xmlns="" id="{1356D3B5-6063-4A89-B88F-9D3043916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xmlns="" id="{02B78BF7-69D3-4CE0-A631-50EFD41EEE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45573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2393950"/>
            <a:ext cx="11029615" cy="214746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61582016-5696-4A93-887F-BBB3B9002F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97495-0637-405E-AE64-5CC7506D51F5}" type="datetime1">
              <a:rPr lang="en-US" smtClean="0"/>
              <a:t>11/26/2024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xmlns="" id="{857CFCD5-1192-4E18-8A8F-29E153B44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xmlns="" id="{E39A109E-5018-4794-92B3-FD5E5BCD9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199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194767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6039" y="2228003"/>
            <a:ext cx="5194769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FD690-9426-415D-8B65-26881E07B2D4}" type="datetime1">
              <a:rPr lang="en-US" smtClean="0"/>
              <a:t>11/26/2024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555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1" y="2250891"/>
            <a:ext cx="5194769" cy="557784"/>
          </a:xfrm>
        </p:spPr>
        <p:txBody>
          <a:bodyPr anchor="ctr">
            <a:noAutofit/>
          </a:bodyPr>
          <a:lstStyle>
            <a:lvl1pPr marL="0" indent="0"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194766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6039" y="2250892"/>
            <a:ext cx="5194770" cy="553373"/>
          </a:xfrm>
        </p:spPr>
        <p:txBody>
          <a:bodyPr anchor="ctr"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6037" y="2926052"/>
            <a:ext cx="5194771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989A-474C-40DE-95B9-011C28B71673}" type="datetime1">
              <a:rPr lang="en-US" smtClean="0"/>
              <a:t>11/26/2024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853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4ED54-5B5E-4A04-93D3-5772E3CE3818}" type="datetime1">
              <a:rPr lang="en-US" smtClean="0"/>
              <a:t>11/26/2024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7601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E50D6-574B-40AF-946F-D52A04ADE379}" type="datetime1">
              <a:rPr lang="en-US" smtClean="0"/>
              <a:t>11/26/2024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05085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601200"/>
            <a:ext cx="3682723" cy="5815475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857" y="933450"/>
            <a:ext cx="3031852" cy="1722419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0928" y="1179829"/>
            <a:ext cx="6650991" cy="4658216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7857" y="2836654"/>
            <a:ext cx="3031852" cy="3001392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xmlns="" id="{0B919CC2-2A65-446F-B538-9E62490354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05951" y="6456916"/>
            <a:ext cx="2844799" cy="365125"/>
          </a:xfrm>
        </p:spPr>
        <p:txBody>
          <a:bodyPr/>
          <a:lstStyle/>
          <a:p>
            <a:fld id="{D82884F1-FFEA-405F-9602-3DCA865EDA4E}" type="datetime1">
              <a:rPr lang="en-US" smtClean="0"/>
              <a:t>11/26/2024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xmlns="" id="{B72412AE-119E-4982-8B24-63365EFCA7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1192" y="6452590"/>
            <a:ext cx="691721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xmlns="" id="{7FC4BB19-6AD1-45CF-9F99-00B109890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58300" y="6456916"/>
            <a:ext cx="1052510" cy="365125"/>
          </a:xfrm>
        </p:spPr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780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641350"/>
            <a:ext cx="11290859" cy="3651249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998148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8DB4A-8810-4A10-AD5C-D5E2C667F5B3}" type="datetime1">
              <a:rPr lang="en-US" smtClean="0"/>
              <a:t>11/26/2024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5225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2"/>
            <a:ext cx="11029616" cy="36520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D291B17-9318-49DB-B28B-6E5994AE9581}" type="datetime1">
              <a:rPr lang="en-US" smtClean="0"/>
              <a:t>11/26/2024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4399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5" r:id="rId1"/>
    <p:sldLayoutId id="2147483846" r:id="rId2"/>
    <p:sldLayoutId id="2147483847" r:id="rId3"/>
    <p:sldLayoutId id="2147483848" r:id="rId4"/>
    <p:sldLayoutId id="2147483849" r:id="rId5"/>
    <p:sldLayoutId id="2147483843" r:id="rId6"/>
    <p:sldLayoutId id="2147483839" r:id="rId7"/>
    <p:sldLayoutId id="2147483840" r:id="rId8"/>
    <p:sldLayoutId id="2147483841" r:id="rId9"/>
    <p:sldLayoutId id="2147483842" r:id="rId10"/>
    <p:sldLayoutId id="2147483844" r:id="rId11"/>
  </p:sldLayoutIdLst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800" b="0" kern="1200" cap="all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lnSpc>
          <a:spcPct val="110000"/>
        </a:lnSpc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7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lnSpc>
          <a:spcPct val="110000"/>
        </a:lnSpc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lnSpc>
          <a:spcPct val="110000"/>
        </a:lnSpc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lnSpc>
          <a:spcPct val="110000"/>
        </a:lnSpc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lnSpc>
          <a:spcPct val="110000"/>
        </a:lnSpc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xmlns="" id="{26B4480E-B7FF-4481-890E-043A69AE6FE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Felhők az égen kis szögben alulról fotózva">
            <a:extLst>
              <a:ext uri="{FF2B5EF4-FFF2-40B4-BE49-F238E27FC236}">
                <a16:creationId xmlns:a16="http://schemas.microsoft.com/office/drawing/2014/main" xmlns="" id="{D1ABA061-6CE0-04CB-F101-0D05FF1C7B6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1263" r="9091" b="12128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64C13BAB-7C00-4D21-A857-E3D41C0A2A6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38068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1F1FF39A-AC3C-4066-9D4C-519AA22812E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38068" y="601201"/>
            <a:ext cx="3702134" cy="5791132"/>
          </a:xfrm>
          <a:prstGeom prst="rect">
            <a:avLst/>
          </a:prstGeom>
          <a:solidFill>
            <a:srgbClr val="465359">
              <a:alpha val="97000"/>
            </a:srgbClr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Cím 1">
            <a:extLst>
              <a:ext uri="{FF2B5EF4-FFF2-40B4-BE49-F238E27FC236}">
                <a16:creationId xmlns:a16="http://schemas.microsoft.com/office/drawing/2014/main" xmlns="" id="{BCD337F4-BACA-CAFE-C4FC-9B46463D1E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1" y="1524001"/>
            <a:ext cx="3208866" cy="3478384"/>
          </a:xfrm>
        </p:spPr>
        <p:txBody>
          <a:bodyPr>
            <a:normAutofit/>
          </a:bodyPr>
          <a:lstStyle/>
          <a:p>
            <a:r>
              <a:rPr lang="hu-HU">
                <a:solidFill>
                  <a:srgbClr val="FFFFFF"/>
                </a:solidFill>
              </a:rPr>
              <a:t>Délegyháza II. tó sirály strandi partaszkasz fejlesztése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xmlns="" id="{5967B57C-7823-E61F-E414-2A796EF88F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1" y="5145513"/>
            <a:ext cx="3208866" cy="738820"/>
          </a:xfrm>
        </p:spPr>
        <p:txBody>
          <a:bodyPr>
            <a:normAutofit/>
          </a:bodyPr>
          <a:lstStyle/>
          <a:p>
            <a:r>
              <a:rPr lang="hu-HU" b="1">
                <a:solidFill>
                  <a:srgbClr val="FFFFFF">
                    <a:alpha val="75000"/>
                  </a:srgbClr>
                </a:solidFill>
              </a:rPr>
              <a:t>DHSE kiötő és horgászhely fejlesztés 2025.</a:t>
            </a:r>
          </a:p>
        </p:txBody>
      </p:sp>
    </p:spTree>
    <p:extLst>
      <p:ext uri="{BB962C8B-B14F-4D97-AF65-F5344CB8AC3E}">
        <p14:creationId xmlns:p14="http://schemas.microsoft.com/office/powerpoint/2010/main" val="22885070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xmlns="" id="{A78447CE-F638-4683-3218-7943E3A3DA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Rectangle 3078">
            <a:extLst>
              <a:ext uri="{FF2B5EF4-FFF2-40B4-BE49-F238E27FC236}">
                <a16:creationId xmlns:a16="http://schemas.microsoft.com/office/drawing/2014/main" xmlns="" id="{E6C8E6EB-4C59-429B-97E4-72A058CFC4F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>
        <p:nvSpPr>
          <p:cNvPr id="3081" name="Rectangle 3080">
            <a:extLst>
              <a:ext uri="{FF2B5EF4-FFF2-40B4-BE49-F238E27FC236}">
                <a16:creationId xmlns:a16="http://schemas.microsoft.com/office/drawing/2014/main" xmlns="" id="{B5B90362-AFCC-46A9-B41C-A257A8C5B31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>
        <p:nvSpPr>
          <p:cNvPr id="3083" name="Rectangle 3082">
            <a:extLst>
              <a:ext uri="{FF2B5EF4-FFF2-40B4-BE49-F238E27FC236}">
                <a16:creationId xmlns:a16="http://schemas.microsoft.com/office/drawing/2014/main" xmlns="" id="{F71EF7F1-38BA-471D-8CD4-2A9AE8E3552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>
        <p:nvSpPr>
          <p:cNvPr id="3085" name="Rectangle 3084">
            <a:extLst>
              <a:ext uri="{FF2B5EF4-FFF2-40B4-BE49-F238E27FC236}">
                <a16:creationId xmlns:a16="http://schemas.microsoft.com/office/drawing/2014/main" xmlns="" id="{C0524398-BFB4-4C4A-8317-83B8729F9B2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 useBgFill="1">
        <p:nvSpPr>
          <p:cNvPr id="3087" name="Rectangle 3086">
            <a:extLst>
              <a:ext uri="{FF2B5EF4-FFF2-40B4-BE49-F238E27FC236}">
                <a16:creationId xmlns:a16="http://schemas.microsoft.com/office/drawing/2014/main" xmlns="" id="{0671A8AE-40A1-4631-A6B8-581AFF06548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4" name="Picture 2" descr="A képen számítógép, Számítógép-billentyűzet, billentyűzet, talaj látható&#10;&#10;Automatikusan generált leírás">
            <a:extLst>
              <a:ext uri="{FF2B5EF4-FFF2-40B4-BE49-F238E27FC236}">
                <a16:creationId xmlns:a16="http://schemas.microsoft.com/office/drawing/2014/main" xmlns="" id="{8D92BDB4-3BFE-167F-CA92-BF116A6E4BF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80" b="5220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89" name="Rectangle 3088">
            <a:extLst>
              <a:ext uri="{FF2B5EF4-FFF2-40B4-BE49-F238E27FC236}">
                <a16:creationId xmlns:a16="http://schemas.microsoft.com/office/drawing/2014/main" xmlns="" id="{A44CD100-6267-4E62-AA64-2182A3A6A1C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tx1">
                  <a:alpha val="30000"/>
                </a:schemeClr>
              </a:gs>
              <a:gs pos="33000">
                <a:schemeClr val="tx1">
                  <a:alpha val="20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Cím 1">
            <a:extLst>
              <a:ext uri="{FF2B5EF4-FFF2-40B4-BE49-F238E27FC236}">
                <a16:creationId xmlns:a16="http://schemas.microsoft.com/office/drawing/2014/main" xmlns="" id="{D396C8FC-B18F-6EDC-5662-3ED03FCD6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981" y="1122362"/>
            <a:ext cx="4023360" cy="280221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Délegyháza II. </a:t>
            </a:r>
            <a:r>
              <a:rPr lang="en-US" sz="3200">
                <a:solidFill>
                  <a:schemeClr val="bg1"/>
                </a:solidFill>
              </a:rPr>
              <a:t>tó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>
                <a:solidFill>
                  <a:schemeClr val="bg1"/>
                </a:solidFill>
              </a:rPr>
              <a:t>A tervezett mobydock stég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83660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xmlns="" id="{DB8DACCE-B044-59FA-B9D1-959EA71CD4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Rectangle 4102">
            <a:extLst>
              <a:ext uri="{FF2B5EF4-FFF2-40B4-BE49-F238E27FC236}">
                <a16:creationId xmlns:a16="http://schemas.microsoft.com/office/drawing/2014/main" xmlns="" id="{E6C8E6EB-4C59-429B-97E4-72A058CFC4F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>
        <p:nvSpPr>
          <p:cNvPr id="4105" name="Rectangle 4104">
            <a:extLst>
              <a:ext uri="{FF2B5EF4-FFF2-40B4-BE49-F238E27FC236}">
                <a16:creationId xmlns:a16="http://schemas.microsoft.com/office/drawing/2014/main" xmlns="" id="{B5B90362-AFCC-46A9-B41C-A257A8C5B31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>
        <p:nvSpPr>
          <p:cNvPr id="4107" name="Rectangle 4106">
            <a:extLst>
              <a:ext uri="{FF2B5EF4-FFF2-40B4-BE49-F238E27FC236}">
                <a16:creationId xmlns:a16="http://schemas.microsoft.com/office/drawing/2014/main" xmlns="" id="{F71EF7F1-38BA-471D-8CD4-2A9AE8E3552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>
        <p:nvSpPr>
          <p:cNvPr id="4109" name="Rectangle 4108">
            <a:extLst>
              <a:ext uri="{FF2B5EF4-FFF2-40B4-BE49-F238E27FC236}">
                <a16:creationId xmlns:a16="http://schemas.microsoft.com/office/drawing/2014/main" xmlns="" id="{C0524398-BFB4-4C4A-8317-83B8729F9B2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pic>
        <p:nvPicPr>
          <p:cNvPr id="4098" name="Picture 2" descr="MobyDock fürdőstég">
            <a:extLst>
              <a:ext uri="{FF2B5EF4-FFF2-40B4-BE49-F238E27FC236}">
                <a16:creationId xmlns:a16="http://schemas.microsoft.com/office/drawing/2014/main" xmlns="" id="{55FE780F-57B7-A135-952E-ACC7BCCDF18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3"/>
          <a:stretch/>
        </p:blipFill>
        <p:spPr bwMode="auto">
          <a:xfrm>
            <a:off x="20" y="-22"/>
            <a:ext cx="12191977" cy="6858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11" name="Rectangle 4110">
            <a:extLst>
              <a:ext uri="{FF2B5EF4-FFF2-40B4-BE49-F238E27FC236}">
                <a16:creationId xmlns:a16="http://schemas.microsoft.com/office/drawing/2014/main" xmlns="" id="{D5B012D8-7F27-4758-9AC6-C889B154BD7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6200000">
            <a:off x="-1103377" y="1100316"/>
            <a:ext cx="6858003" cy="4657347"/>
          </a:xfrm>
          <a:prstGeom prst="rect">
            <a:avLst/>
          </a:prstGeom>
          <a:gradFill flip="none" rotWithShape="1">
            <a:gsLst>
              <a:gs pos="48000">
                <a:schemeClr val="tx1">
                  <a:alpha val="24000"/>
                </a:schemeClr>
              </a:gs>
              <a:gs pos="85000">
                <a:schemeClr val="tx1">
                  <a:alpha val="45000"/>
                </a:schemeClr>
              </a:gs>
              <a:gs pos="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Cím 1">
            <a:extLst>
              <a:ext uri="{FF2B5EF4-FFF2-40B4-BE49-F238E27FC236}">
                <a16:creationId xmlns:a16="http://schemas.microsoft.com/office/drawing/2014/main" xmlns="" id="{A38B036B-0372-9562-9DBD-BAF098E10D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6" y="643467"/>
            <a:ext cx="5452529" cy="356924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800">
                <a:solidFill>
                  <a:schemeClr val="bg1"/>
                </a:solidFill>
              </a:rPr>
              <a:t>Délegyháza II. tó A tervezett mobydock stég</a:t>
            </a:r>
          </a:p>
        </p:txBody>
      </p:sp>
      <p:sp>
        <p:nvSpPr>
          <p:cNvPr id="4113" name="Rectangle 4112">
            <a:extLst>
              <a:ext uri="{FF2B5EF4-FFF2-40B4-BE49-F238E27FC236}">
                <a16:creationId xmlns:a16="http://schemas.microsoft.com/office/drawing/2014/main" xmlns="" id="{4063B759-00FC-46D1-9898-8E8625268FA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5400000">
            <a:off x="6731935" y="1397930"/>
            <a:ext cx="6858003" cy="4062128"/>
          </a:xfrm>
          <a:prstGeom prst="rect">
            <a:avLst/>
          </a:prstGeom>
          <a:gradFill flip="none" rotWithShape="1">
            <a:gsLst>
              <a:gs pos="48000">
                <a:schemeClr val="tx1">
                  <a:alpha val="24000"/>
                </a:schemeClr>
              </a:gs>
              <a:gs pos="85000">
                <a:schemeClr val="tx1">
                  <a:alpha val="45000"/>
                </a:schemeClr>
              </a:gs>
              <a:gs pos="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0991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xmlns="" id="{5A800B6E-F69C-D2ED-4174-AFACD59D4F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Rectangle 4102">
            <a:extLst>
              <a:ext uri="{FF2B5EF4-FFF2-40B4-BE49-F238E27FC236}">
                <a16:creationId xmlns:a16="http://schemas.microsoft.com/office/drawing/2014/main" xmlns="" id="{2DE42EF9-901C-8F06-1DF0-DCB9FE2B797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>
        <p:nvSpPr>
          <p:cNvPr id="4105" name="Rectangle 4104">
            <a:extLst>
              <a:ext uri="{FF2B5EF4-FFF2-40B4-BE49-F238E27FC236}">
                <a16:creationId xmlns:a16="http://schemas.microsoft.com/office/drawing/2014/main" xmlns="" id="{FC45C4DE-57DD-C655-0F10-B52B96B276C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>
        <p:nvSpPr>
          <p:cNvPr id="4107" name="Rectangle 4106">
            <a:extLst>
              <a:ext uri="{FF2B5EF4-FFF2-40B4-BE49-F238E27FC236}">
                <a16:creationId xmlns:a16="http://schemas.microsoft.com/office/drawing/2014/main" xmlns="" id="{FAF0D513-8AA0-DF7A-2BC5-0988B4AF1A4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>
        <p:nvSpPr>
          <p:cNvPr id="4109" name="Rectangle 4108">
            <a:extLst>
              <a:ext uri="{FF2B5EF4-FFF2-40B4-BE49-F238E27FC236}">
                <a16:creationId xmlns:a16="http://schemas.microsoft.com/office/drawing/2014/main" xmlns="" id="{91A223A8-A712-5903-0E2F-78D42551208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pic>
        <p:nvPicPr>
          <p:cNvPr id="4098" name="Picture 2" descr="MobyDock fürdőstég">
            <a:extLst>
              <a:ext uri="{FF2B5EF4-FFF2-40B4-BE49-F238E27FC236}">
                <a16:creationId xmlns:a16="http://schemas.microsoft.com/office/drawing/2014/main" xmlns="" id="{AF5AEF44-0B16-872F-23A8-FE83FAA5E0C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3"/>
          <a:stretch/>
        </p:blipFill>
        <p:spPr bwMode="auto">
          <a:xfrm>
            <a:off x="20" y="-22"/>
            <a:ext cx="12191977" cy="6858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11" name="Rectangle 4110">
            <a:extLst>
              <a:ext uri="{FF2B5EF4-FFF2-40B4-BE49-F238E27FC236}">
                <a16:creationId xmlns:a16="http://schemas.microsoft.com/office/drawing/2014/main" xmlns="" id="{BC895520-1180-5D2D-5AF1-2DC46F63CAF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6200000">
            <a:off x="-1103377" y="1100316"/>
            <a:ext cx="6858003" cy="4657347"/>
          </a:xfrm>
          <a:prstGeom prst="rect">
            <a:avLst/>
          </a:prstGeom>
          <a:gradFill flip="none" rotWithShape="1">
            <a:gsLst>
              <a:gs pos="48000">
                <a:schemeClr val="tx1">
                  <a:alpha val="24000"/>
                </a:schemeClr>
              </a:gs>
              <a:gs pos="85000">
                <a:schemeClr val="tx1">
                  <a:alpha val="45000"/>
                </a:schemeClr>
              </a:gs>
              <a:gs pos="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Cím 1">
            <a:extLst>
              <a:ext uri="{FF2B5EF4-FFF2-40B4-BE49-F238E27FC236}">
                <a16:creationId xmlns:a16="http://schemas.microsoft.com/office/drawing/2014/main" xmlns="" id="{50E794A9-701B-B41D-AC81-F268CEE182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6" y="643467"/>
            <a:ext cx="5452529" cy="356924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800">
                <a:solidFill>
                  <a:schemeClr val="bg1"/>
                </a:solidFill>
              </a:rPr>
              <a:t>Délegyháza II. tó A tervezett mobydock stég</a:t>
            </a:r>
          </a:p>
        </p:txBody>
      </p:sp>
      <p:sp>
        <p:nvSpPr>
          <p:cNvPr id="4113" name="Rectangle 4112">
            <a:extLst>
              <a:ext uri="{FF2B5EF4-FFF2-40B4-BE49-F238E27FC236}">
                <a16:creationId xmlns:a16="http://schemas.microsoft.com/office/drawing/2014/main" xmlns="" id="{15221CD9-AA3F-BA2C-AC4B-F20F0D62386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5400000">
            <a:off x="6731935" y="1397930"/>
            <a:ext cx="6858003" cy="4062128"/>
          </a:xfrm>
          <a:prstGeom prst="rect">
            <a:avLst/>
          </a:prstGeom>
          <a:gradFill flip="none" rotWithShape="1">
            <a:gsLst>
              <a:gs pos="48000">
                <a:schemeClr val="tx1">
                  <a:alpha val="24000"/>
                </a:schemeClr>
              </a:gs>
              <a:gs pos="85000">
                <a:schemeClr val="tx1">
                  <a:alpha val="45000"/>
                </a:schemeClr>
              </a:gs>
              <a:gs pos="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7776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xmlns="" id="{B70E89A9-F06F-5A73-2BFB-88E7F8D70D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5126">
            <a:extLst>
              <a:ext uri="{FF2B5EF4-FFF2-40B4-BE49-F238E27FC236}">
                <a16:creationId xmlns:a16="http://schemas.microsoft.com/office/drawing/2014/main" xmlns="" id="{E6C8E6EB-4C59-429B-97E4-72A058CFC4F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>
        <p:nvSpPr>
          <p:cNvPr id="5129" name="Rectangle 5128">
            <a:extLst>
              <a:ext uri="{FF2B5EF4-FFF2-40B4-BE49-F238E27FC236}">
                <a16:creationId xmlns:a16="http://schemas.microsoft.com/office/drawing/2014/main" xmlns="" id="{B5B90362-AFCC-46A9-B41C-A257A8C5B31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>
        <p:nvSpPr>
          <p:cNvPr id="5131" name="Rectangle 5130">
            <a:extLst>
              <a:ext uri="{FF2B5EF4-FFF2-40B4-BE49-F238E27FC236}">
                <a16:creationId xmlns:a16="http://schemas.microsoft.com/office/drawing/2014/main" xmlns="" id="{F71EF7F1-38BA-471D-8CD4-2A9AE8E3552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>
        <p:nvSpPr>
          <p:cNvPr id="5133" name="Rectangle 5132">
            <a:extLst>
              <a:ext uri="{FF2B5EF4-FFF2-40B4-BE49-F238E27FC236}">
                <a16:creationId xmlns:a16="http://schemas.microsoft.com/office/drawing/2014/main" xmlns="" id="{C0524398-BFB4-4C4A-8317-83B8729F9B2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pic>
        <p:nvPicPr>
          <p:cNvPr id="5122" name="Picture 2" descr="MobyDock horgászstég alacsony elemekből">
            <a:extLst>
              <a:ext uri="{FF2B5EF4-FFF2-40B4-BE49-F238E27FC236}">
                <a16:creationId xmlns:a16="http://schemas.microsoft.com/office/drawing/2014/main" xmlns="" id="{9AB21473-ACE9-4099-639B-BCD0F49DEC3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99" b="14000"/>
          <a:stretch/>
        </p:blipFill>
        <p:spPr bwMode="auto">
          <a:xfrm>
            <a:off x="20" y="-22"/>
            <a:ext cx="12191977" cy="6858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35" name="Rectangle 5134">
            <a:extLst>
              <a:ext uri="{FF2B5EF4-FFF2-40B4-BE49-F238E27FC236}">
                <a16:creationId xmlns:a16="http://schemas.microsoft.com/office/drawing/2014/main" xmlns="" id="{D5B012D8-7F27-4758-9AC6-C889B154BD7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6200000">
            <a:off x="-1103377" y="1100316"/>
            <a:ext cx="6858003" cy="4657347"/>
          </a:xfrm>
          <a:prstGeom prst="rect">
            <a:avLst/>
          </a:prstGeom>
          <a:gradFill flip="none" rotWithShape="1">
            <a:gsLst>
              <a:gs pos="48000">
                <a:schemeClr val="tx1">
                  <a:alpha val="24000"/>
                </a:schemeClr>
              </a:gs>
              <a:gs pos="85000">
                <a:schemeClr val="tx1">
                  <a:alpha val="45000"/>
                </a:schemeClr>
              </a:gs>
              <a:gs pos="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Cím 1">
            <a:extLst>
              <a:ext uri="{FF2B5EF4-FFF2-40B4-BE49-F238E27FC236}">
                <a16:creationId xmlns:a16="http://schemas.microsoft.com/office/drawing/2014/main" xmlns="" id="{00320AA9-07D6-B58B-A72A-DE9FBED58A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6" y="643467"/>
            <a:ext cx="5452529" cy="356924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800">
                <a:solidFill>
                  <a:schemeClr val="bg1"/>
                </a:solidFill>
              </a:rPr>
              <a:t>Délegyháza II. tó A tervezett mobydock stég</a:t>
            </a:r>
          </a:p>
        </p:txBody>
      </p:sp>
      <p:sp>
        <p:nvSpPr>
          <p:cNvPr id="5137" name="Rectangle 5136">
            <a:extLst>
              <a:ext uri="{FF2B5EF4-FFF2-40B4-BE49-F238E27FC236}">
                <a16:creationId xmlns:a16="http://schemas.microsoft.com/office/drawing/2014/main" xmlns="" id="{4063B759-00FC-46D1-9898-8E8625268FA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5400000">
            <a:off x="6731935" y="1397930"/>
            <a:ext cx="6858003" cy="4062128"/>
          </a:xfrm>
          <a:prstGeom prst="rect">
            <a:avLst/>
          </a:prstGeom>
          <a:gradFill flip="none" rotWithShape="1">
            <a:gsLst>
              <a:gs pos="48000">
                <a:schemeClr val="tx1">
                  <a:alpha val="24000"/>
                </a:schemeClr>
              </a:gs>
              <a:gs pos="85000">
                <a:schemeClr val="tx1">
                  <a:alpha val="45000"/>
                </a:schemeClr>
              </a:gs>
              <a:gs pos="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1137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xmlns="" id="{E1FE7ACC-E53C-7A28-6805-D64EFB7834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9" name="Rectangle 5158">
            <a:extLst>
              <a:ext uri="{FF2B5EF4-FFF2-40B4-BE49-F238E27FC236}">
                <a16:creationId xmlns:a16="http://schemas.microsoft.com/office/drawing/2014/main" xmlns="" id="{1BB56EB9-078F-4952-AC1F-149C7A0AE4D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70" name="Rectangle 5160">
            <a:extLst>
              <a:ext uri="{FF2B5EF4-FFF2-40B4-BE49-F238E27FC236}">
                <a16:creationId xmlns:a16="http://schemas.microsoft.com/office/drawing/2014/main" xmlns="" id="{D3772EE4-ED5E-4D3A-A306-B22CF866786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46534" y="601200"/>
            <a:ext cx="3703320" cy="5789365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Cím 1">
            <a:extLst>
              <a:ext uri="{FF2B5EF4-FFF2-40B4-BE49-F238E27FC236}">
                <a16:creationId xmlns:a16="http://schemas.microsoft.com/office/drawing/2014/main" xmlns="" id="{95709A8C-0C5E-AFC7-0A39-293C65E11C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2280" y="944752"/>
            <a:ext cx="3259016" cy="1462692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</a:pPr>
            <a:r>
              <a:rPr lang="hu-HU" sz="1800" dirty="0">
                <a:solidFill>
                  <a:srgbClr val="FFFFFF"/>
                </a:solidFill>
              </a:rPr>
              <a:t>A vízszint ingadozása nem zavarja a </a:t>
            </a:r>
            <a:r>
              <a:rPr lang="hu-HU" sz="1800" dirty="0" err="1">
                <a:solidFill>
                  <a:srgbClr val="FFFFFF"/>
                </a:solidFill>
              </a:rPr>
              <a:t>funcionálitást</a:t>
            </a:r>
            <a:r>
              <a:rPr lang="hu-HU" sz="1800" dirty="0">
                <a:solidFill>
                  <a:srgbClr val="FFFFFF"/>
                </a:solidFill>
              </a:rPr>
              <a:t>, a palló mozgása követi a vízszint változást</a:t>
            </a:r>
            <a:endParaRPr lang="en-US" sz="1800" dirty="0">
              <a:solidFill>
                <a:srgbClr val="FFFFFF"/>
              </a:solidFill>
            </a:endParaRPr>
          </a:p>
        </p:txBody>
      </p:sp>
      <p:sp>
        <p:nvSpPr>
          <p:cNvPr id="5171" name="Rectangle 5162">
            <a:extLst>
              <a:ext uri="{FF2B5EF4-FFF2-40B4-BE49-F238E27FC236}">
                <a16:creationId xmlns:a16="http://schemas.microsoft.com/office/drawing/2014/main" xmlns="" id="{10058680-D07C-4893-B2B7-91543F18AB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5172" name="Rectangle 5164">
            <a:extLst>
              <a:ext uri="{FF2B5EF4-FFF2-40B4-BE49-F238E27FC236}">
                <a16:creationId xmlns:a16="http://schemas.microsoft.com/office/drawing/2014/main" xmlns="" id="{7B42427A-0A1F-4A55-8705-D9179F1E0CF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5173" name="Rectangle 5166">
            <a:extLst>
              <a:ext uri="{FF2B5EF4-FFF2-40B4-BE49-F238E27FC236}">
                <a16:creationId xmlns:a16="http://schemas.microsoft.com/office/drawing/2014/main" xmlns="" id="{EE54A6FE-D8CB-48A3-900B-053D4EBD3B8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5156" name="Content Placeholder 5155">
            <a:extLst>
              <a:ext uri="{FF2B5EF4-FFF2-40B4-BE49-F238E27FC236}">
                <a16:creationId xmlns:a16="http://schemas.microsoft.com/office/drawing/2014/main" xmlns="" id="{E020D141-409D-09BE-953E-698DD76401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513" y="2536031"/>
            <a:ext cx="3123783" cy="3671936"/>
          </a:xfrm>
        </p:spPr>
        <p:txBody>
          <a:bodyPr anchor="t">
            <a:normAutofit/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pic>
        <p:nvPicPr>
          <p:cNvPr id="1026" name="Picture 2" descr="Úszóstég nagy méretű elemekből">
            <a:extLst>
              <a:ext uri="{FF2B5EF4-FFF2-40B4-BE49-F238E27FC236}">
                <a16:creationId xmlns:a16="http://schemas.microsoft.com/office/drawing/2014/main" xmlns="" id="{4BE0B67A-BB35-77D4-E935-1A2625866E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80" r="11544"/>
          <a:stretch/>
        </p:blipFill>
        <p:spPr bwMode="auto">
          <a:xfrm>
            <a:off x="4241830" y="601200"/>
            <a:ext cx="7503636" cy="5789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37039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9">
            <a:extLst>
              <a:ext uri="{FF2B5EF4-FFF2-40B4-BE49-F238E27FC236}">
                <a16:creationId xmlns:a16="http://schemas.microsoft.com/office/drawing/2014/main" xmlns="" id="{DD651B61-325E-4E73-8445-38B0DE8AAAB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>
        <p:nvSpPr>
          <p:cNvPr id="25" name="Rectangle 11">
            <a:extLst>
              <a:ext uri="{FF2B5EF4-FFF2-40B4-BE49-F238E27FC236}">
                <a16:creationId xmlns:a16="http://schemas.microsoft.com/office/drawing/2014/main" xmlns="" id="{B42E5253-D3AC-4AC2-B766-8B34F13C2F5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>
        <p:nvSpPr>
          <p:cNvPr id="26" name="Rectangle 13">
            <a:extLst>
              <a:ext uri="{FF2B5EF4-FFF2-40B4-BE49-F238E27FC236}">
                <a16:creationId xmlns:a16="http://schemas.microsoft.com/office/drawing/2014/main" xmlns="" id="{10AE8D57-436A-4073-9A75-15BB5949F8B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>
        <p:nvSpPr>
          <p:cNvPr id="27" name="Rectangle 15">
            <a:extLst>
              <a:ext uri="{FF2B5EF4-FFF2-40B4-BE49-F238E27FC236}">
                <a16:creationId xmlns:a16="http://schemas.microsoft.com/office/drawing/2014/main" xmlns="" id="{E2852671-8EB6-4EAF-8AF8-65CF3FD6645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 useBgFill="1">
        <p:nvSpPr>
          <p:cNvPr id="28" name="Rectangle 17">
            <a:extLst>
              <a:ext uri="{FF2B5EF4-FFF2-40B4-BE49-F238E27FC236}">
                <a16:creationId xmlns:a16="http://schemas.microsoft.com/office/drawing/2014/main" xmlns="" id="{26B4480E-B7FF-4481-890E-043A69AE6FE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Group 19">
            <a:extLst>
              <a:ext uri="{FF2B5EF4-FFF2-40B4-BE49-F238E27FC236}">
                <a16:creationId xmlns:a16="http://schemas.microsoft.com/office/drawing/2014/main" xmlns="" id="{79394E1F-0B5F-497D-B2A6-8383A2A5483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438068" y="457200"/>
            <a:ext cx="3703320" cy="5935133"/>
            <a:chOff x="438068" y="457200"/>
            <a:chExt cx="3703320" cy="5935133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xmlns="" id="{1F1FF39A-AC3C-4066-9D4C-519AA22812E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438068" y="601201"/>
              <a:ext cx="3702134" cy="5791132"/>
            </a:xfrm>
            <a:prstGeom prst="rect">
              <a:avLst/>
            </a:prstGeom>
            <a:solidFill>
              <a:srgbClr val="465359">
                <a:alpha val="97000"/>
              </a:srgbClr>
            </a:solidFill>
            <a:ln w="635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hu-HU"/>
            </a:p>
          </p:txBody>
        </p:sp>
        <p:sp>
          <p:nvSpPr>
            <p:cNvPr id="30" name="Rectangle 21">
              <a:extLst>
                <a:ext uri="{FF2B5EF4-FFF2-40B4-BE49-F238E27FC236}">
                  <a16:creationId xmlns:a16="http://schemas.microsoft.com/office/drawing/2014/main" xmlns="" id="{64C13BAB-7C00-4D21-A857-E3D41C0A2A6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438068" y="457200"/>
              <a:ext cx="3703320" cy="94997"/>
            </a:xfrm>
            <a:prstGeom prst="rect">
              <a:avLst/>
            </a:prstGeom>
            <a:solidFill>
              <a:srgbClr val="46535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hu-HU"/>
            </a:p>
          </p:txBody>
        </p:sp>
      </p:grpSp>
      <p:sp>
        <p:nvSpPr>
          <p:cNvPr id="2" name="Cím 1">
            <a:extLst>
              <a:ext uri="{FF2B5EF4-FFF2-40B4-BE49-F238E27FC236}">
                <a16:creationId xmlns:a16="http://schemas.microsoft.com/office/drawing/2014/main" xmlns="" id="{0F7AC270-CAC8-AA0F-0F6F-17056F89C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617220"/>
            <a:ext cx="3412067" cy="5737860"/>
          </a:xfrm>
        </p:spPr>
        <p:txBody>
          <a:bodyPr vert="horz" lIns="91440" tIns="45720" rIns="91440" bIns="45720" rtlCol="0" anchor="b">
            <a:noAutofit/>
          </a:bodyPr>
          <a:lstStyle/>
          <a:p>
            <a:pPr marR="0" lvl="0" defTabSz="4572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tabLst/>
              <a:defRPr/>
            </a:pPr>
            <a: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ranklin Gothic Book" panose="020B0502020104020203"/>
                <a:ea typeface="+mn-ea"/>
                <a:cs typeface="+mn-cs"/>
              </a:rPr>
              <a:t>TERHELHETŐSÉG:  350KG/M2</a:t>
            </a:r>
            <a:b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ranklin Gothic Book" panose="020B0502020104020203"/>
                <a:ea typeface="+mn-ea"/>
                <a:cs typeface="+mn-cs"/>
              </a:rPr>
            </a:br>
            <a: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ranklin Gothic Book" panose="020B0502020104020203"/>
                <a:ea typeface="+mn-ea"/>
                <a:cs typeface="+mn-cs"/>
              </a:rPr>
              <a:t>40 CM MAGAS</a:t>
            </a:r>
            <a:b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ranklin Gothic Book" panose="020B0502020104020203"/>
                <a:ea typeface="+mn-ea"/>
                <a:cs typeface="+mn-cs"/>
              </a:rPr>
            </a:br>
            <a: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ranklin Gothic Book" panose="020B0502020104020203"/>
                <a:ea typeface="+mn-ea"/>
                <a:cs typeface="+mn-cs"/>
              </a:rPr>
              <a:t>ÜRESEN 3 CM A MERÜLÉSE</a:t>
            </a:r>
            <a:b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ranklin Gothic Book" panose="020B0502020104020203"/>
                <a:ea typeface="+mn-ea"/>
                <a:cs typeface="+mn-cs"/>
              </a:rPr>
            </a:br>
            <a: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ranklin Gothic Book" panose="020B0502020104020203"/>
                <a:ea typeface="+mn-ea"/>
                <a:cs typeface="+mn-cs"/>
              </a:rPr>
              <a:t>OLDALRÓL A VÍZBŐL NEM  KÖNNYŰ FELMÁSZNI</a:t>
            </a:r>
            <a:b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ranklin Gothic Book" panose="020B0502020104020203"/>
                <a:ea typeface="+mn-ea"/>
                <a:cs typeface="+mn-cs"/>
              </a:rPr>
            </a:br>
            <a: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ranklin Gothic Book" panose="020B0502020104020203"/>
                <a:ea typeface="+mn-ea"/>
                <a:cs typeface="+mn-cs"/>
              </a:rPr>
              <a:t>UV ÁLLÓ </a:t>
            </a:r>
            <a:b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ranklin Gothic Book" panose="020B0502020104020203"/>
                <a:ea typeface="+mn-ea"/>
                <a:cs typeface="+mn-cs"/>
              </a:rPr>
            </a:br>
            <a: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ranklin Gothic Book" panose="020B0502020104020203"/>
                <a:ea typeface="+mn-ea"/>
                <a:cs typeface="+mn-cs"/>
              </a:rPr>
              <a:t>CSÚSZÁSMENTESÍTETT</a:t>
            </a:r>
            <a:b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ranklin Gothic Book" panose="020B0502020104020203"/>
                <a:ea typeface="+mn-ea"/>
                <a:cs typeface="+mn-cs"/>
              </a:rPr>
            </a:br>
            <a: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ranklin Gothic Book" panose="020B0502020104020203"/>
                <a:ea typeface="+mn-ea"/>
                <a:cs typeface="+mn-cs"/>
              </a:rPr>
              <a:t>JÉGÁLLÓ</a:t>
            </a:r>
            <a:b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ranklin Gothic Book" panose="020B0502020104020203"/>
                <a:ea typeface="+mn-ea"/>
                <a:cs typeface="+mn-cs"/>
              </a:rPr>
            </a:br>
            <a: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ranklin Gothic Book" panose="020B0502020104020203"/>
                <a:ea typeface="+mn-ea"/>
                <a:cs typeface="+mn-cs"/>
              </a:rPr>
              <a:t>NEM IGÉNYEL UTÓLAGOS FELÜLETKEZELÉST</a:t>
            </a:r>
            <a:b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ranklin Gothic Book" panose="020B0502020104020203"/>
                <a:ea typeface="+mn-ea"/>
                <a:cs typeface="+mn-cs"/>
              </a:rPr>
            </a:br>
            <a:r>
              <a:rPr kumimoji="0" lang="hu-H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ranklin Gothic Book" panose="020B0502020104020203"/>
                <a:ea typeface="+mn-ea"/>
                <a:cs typeface="+mn-cs"/>
              </a:rPr>
              <a:t>ÚSZÓ STÉG KÖVETI A VÍZSZINT IGADOZÁST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ranklin Gothic Book" panose="020B0502020104020203"/>
                <a:ea typeface="+mn-ea"/>
                <a:cs typeface="+mn-cs"/>
              </a:rPr>
              <a:t/>
            </a:r>
            <a:b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Franklin Gothic Book" panose="020B0502020104020203"/>
                <a:ea typeface="+mn-ea"/>
                <a:cs typeface="+mn-cs"/>
              </a:rPr>
            </a:br>
            <a:endParaRPr lang="en-US" sz="4000" dirty="0">
              <a:solidFill>
                <a:srgbClr val="FFFFFF"/>
              </a:solidFill>
            </a:endParaRPr>
          </a:p>
        </p:txBody>
      </p:sp>
      <p:pic>
        <p:nvPicPr>
          <p:cNvPr id="5" name="Tartalom helye 4" descr="A képen szöveg, képernyőkép, levél, Betűtípus látható&#10;&#10;Automatikusan generált leírás">
            <a:extLst>
              <a:ext uri="{FF2B5EF4-FFF2-40B4-BE49-F238E27FC236}">
                <a16:creationId xmlns:a16="http://schemas.microsoft.com/office/drawing/2014/main" xmlns="" id="{3995E389-A874-0E34-2B47-D9BD2A0907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7840" y="80010"/>
            <a:ext cx="5200649" cy="6583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5140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xmlns="" id="{C34D40C8-42DE-A620-2BFF-451AC004E5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u-HU" sz="4800" dirty="0"/>
              <a:t>MOBY DOCK ELEMEK</a:t>
            </a:r>
          </a:p>
        </p:txBody>
      </p:sp>
      <p:pic>
        <p:nvPicPr>
          <p:cNvPr id="2050" name="Picture 2" descr="MobyDock úszóelem">
            <a:extLst>
              <a:ext uri="{FF2B5EF4-FFF2-40B4-BE49-F238E27FC236}">
                <a16:creationId xmlns:a16="http://schemas.microsoft.com/office/drawing/2014/main" xmlns="" id="{43C229BA-C8DE-7E36-FF19-CE8024A036E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37410"/>
            <a:ext cx="4972051" cy="4720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Vezetékcsatornás MobyDock úszóelem">
            <a:extLst>
              <a:ext uri="{FF2B5EF4-FFF2-40B4-BE49-F238E27FC236}">
                <a16:creationId xmlns:a16="http://schemas.microsoft.com/office/drawing/2014/main" xmlns="" id="{CA506D1F-1A59-3946-0225-74097B033E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8530" y="2108835"/>
            <a:ext cx="4903470" cy="4749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41588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Rectangle 3078">
            <a:extLst>
              <a:ext uri="{FF2B5EF4-FFF2-40B4-BE49-F238E27FC236}">
                <a16:creationId xmlns:a16="http://schemas.microsoft.com/office/drawing/2014/main" xmlns="" id="{C05729A4-6F0F-4423-AD0C-EF27345E618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>
        <p:nvSpPr>
          <p:cNvPr id="3081" name="Rectangle 3080">
            <a:extLst>
              <a:ext uri="{FF2B5EF4-FFF2-40B4-BE49-F238E27FC236}">
                <a16:creationId xmlns:a16="http://schemas.microsoft.com/office/drawing/2014/main" xmlns="" id="{204CB79E-F775-42E6-994C-D5FA8C176B6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>
        <p:nvSpPr>
          <p:cNvPr id="3083" name="Rectangle 3082">
            <a:extLst>
              <a:ext uri="{FF2B5EF4-FFF2-40B4-BE49-F238E27FC236}">
                <a16:creationId xmlns:a16="http://schemas.microsoft.com/office/drawing/2014/main" xmlns="" id="{3AAB5B94-95EF-4963-859C-1FA406D62CA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pic>
        <p:nvPicPr>
          <p:cNvPr id="3074" name="Picture 2" descr="Vezetékcsatornás MobyDock úszóelem méretei">
            <a:extLst>
              <a:ext uri="{FF2B5EF4-FFF2-40B4-BE49-F238E27FC236}">
                <a16:creationId xmlns:a16="http://schemas.microsoft.com/office/drawing/2014/main" xmlns="" id="{1684E066-4843-FA6D-D41A-CA779ABAAF2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7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49975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xmlns="" id="{F0C41B74-3CEA-800E-C542-AABB666E0C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BFABBCE0-E08C-4BBE-9FD2-E2B253D4D5F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2" name="Cím 1">
            <a:extLst>
              <a:ext uri="{FF2B5EF4-FFF2-40B4-BE49-F238E27FC236}">
                <a16:creationId xmlns:a16="http://schemas.microsoft.com/office/drawing/2014/main" xmlns="" id="{BF54DB16-1DC3-4C20-1207-0F3FF7969D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188720"/>
          </a:xfrm>
        </p:spPr>
        <p:txBody>
          <a:bodyPr>
            <a:normAutofit/>
          </a:bodyPr>
          <a:lstStyle/>
          <a:p>
            <a:r>
              <a:rPr lang="hu-H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Tervezett költségvetés I. stég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FF426BAC-43D6-468E-B6FF-167034D5CE4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6072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FB02D80E-5995-4C54-8387-5893C2C8947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896083C8-1401-4950-AF56-E2FAFE42D65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graphicFrame>
        <p:nvGraphicFramePr>
          <p:cNvPr id="4" name="Tartalom helye 3">
            <a:extLst>
              <a:ext uri="{FF2B5EF4-FFF2-40B4-BE49-F238E27FC236}">
                <a16:creationId xmlns:a16="http://schemas.microsoft.com/office/drawing/2014/main" xmlns="" id="{B86AD23C-E462-4BAA-A057-AE9B9918D7C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02898782"/>
              </p:ext>
            </p:extLst>
          </p:nvPr>
        </p:nvGraphicFramePr>
        <p:xfrm>
          <a:off x="388620" y="1874520"/>
          <a:ext cx="11349989" cy="465201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057643">
                  <a:extLst>
                    <a:ext uri="{9D8B030D-6E8A-4147-A177-3AD203B41FA5}">
                      <a16:colId xmlns:a16="http://schemas.microsoft.com/office/drawing/2014/main" xmlns="" val="1708708921"/>
                    </a:ext>
                  </a:extLst>
                </a:gridCol>
                <a:gridCol w="1220000">
                  <a:extLst>
                    <a:ext uri="{9D8B030D-6E8A-4147-A177-3AD203B41FA5}">
                      <a16:colId xmlns:a16="http://schemas.microsoft.com/office/drawing/2014/main" xmlns="" val="1041135086"/>
                    </a:ext>
                  </a:extLst>
                </a:gridCol>
                <a:gridCol w="810545">
                  <a:extLst>
                    <a:ext uri="{9D8B030D-6E8A-4147-A177-3AD203B41FA5}">
                      <a16:colId xmlns:a16="http://schemas.microsoft.com/office/drawing/2014/main" xmlns="" val="1366311266"/>
                    </a:ext>
                  </a:extLst>
                </a:gridCol>
                <a:gridCol w="541587">
                  <a:extLst>
                    <a:ext uri="{9D8B030D-6E8A-4147-A177-3AD203B41FA5}">
                      <a16:colId xmlns:a16="http://schemas.microsoft.com/office/drawing/2014/main" xmlns="" val="1874079174"/>
                    </a:ext>
                  </a:extLst>
                </a:gridCol>
                <a:gridCol w="1360500">
                  <a:extLst>
                    <a:ext uri="{9D8B030D-6E8A-4147-A177-3AD203B41FA5}">
                      <a16:colId xmlns:a16="http://schemas.microsoft.com/office/drawing/2014/main" xmlns="" val="2017072546"/>
                    </a:ext>
                  </a:extLst>
                </a:gridCol>
                <a:gridCol w="1093550">
                  <a:extLst>
                    <a:ext uri="{9D8B030D-6E8A-4147-A177-3AD203B41FA5}">
                      <a16:colId xmlns:a16="http://schemas.microsoft.com/office/drawing/2014/main" xmlns="" val="1531702884"/>
                    </a:ext>
                  </a:extLst>
                </a:gridCol>
                <a:gridCol w="1266164">
                  <a:extLst>
                    <a:ext uri="{9D8B030D-6E8A-4147-A177-3AD203B41FA5}">
                      <a16:colId xmlns:a16="http://schemas.microsoft.com/office/drawing/2014/main" xmlns="" val="3535066555"/>
                    </a:ext>
                  </a:extLst>
                </a:gridCol>
              </a:tblGrid>
              <a:tr h="271029">
                <a:tc gridSpan="7">
                  <a:txBody>
                    <a:bodyPr/>
                    <a:lstStyle/>
                    <a:p>
                      <a:pPr algn="ctr" fontAlgn="b"/>
                      <a:r>
                        <a:rPr lang="hu-HU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Délegyháza II. tó Sirály melletti, a sólya pálya területére tervezett DHSE kikötő és új horgászhelyek létesítésének költségvetése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>
                      <a:solidFill>
                        <a:schemeClr val="accent1"/>
                      </a:solidFill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26757886"/>
                  </a:ext>
                </a:extLst>
              </a:tr>
              <a:tr h="249590">
                <a:tc>
                  <a:txBody>
                    <a:bodyPr/>
                    <a:lstStyle/>
                    <a:p>
                      <a:pPr algn="ctr" fontAlgn="b"/>
                      <a:r>
                        <a:rPr lang="pt-BR" sz="1000" u="none" strike="noStrike">
                          <a:solidFill>
                            <a:schemeClr val="tx1"/>
                          </a:solidFill>
                          <a:effectLst/>
                        </a:rPr>
                        <a:t>26x2m I. Stég a szigetig</a:t>
                      </a:r>
                      <a:endParaRPr lang="pt-BR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b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chemeClr val="accent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Nettó egység ár Ft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chemeClr val="accent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Mennyiség 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chemeClr val="accent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Egység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chemeClr val="accent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Nettó  ár Ft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chemeClr val="accent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ÁFA Ft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chemeClr val="accent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Bruttó egység ár Ft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chemeClr val="accent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44152736"/>
                  </a:ext>
                </a:extLst>
              </a:tr>
              <a:tr h="807031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800" u="none" strike="noStrike">
                          <a:solidFill>
                            <a:schemeClr val="tx1"/>
                          </a:solidFill>
                          <a:effectLst/>
                        </a:rPr>
                        <a:t>MobyDock úszóstég 40 cm magas </a:t>
                      </a:r>
                      <a:br>
                        <a:rPr lang="hu-HU" sz="800" u="none" strike="noStrike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hu-HU" sz="800" u="none" strike="noStrike">
                          <a:solidFill>
                            <a:schemeClr val="tx1"/>
                          </a:solidFill>
                          <a:effectLst/>
                        </a:rPr>
                        <a:t>bézs színű úszóelemekből (1 db, 26 m</a:t>
                      </a:r>
                      <a:br>
                        <a:rPr lang="hu-HU" sz="800" u="none" strike="noStrike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hu-HU" sz="800" u="none" strike="noStrike">
                          <a:solidFill>
                            <a:schemeClr val="tx1"/>
                          </a:solidFill>
                          <a:effectLst/>
                        </a:rPr>
                        <a:t> x 2 m = 52 m2 alapterületű stég). Az ár </a:t>
                      </a:r>
                      <a:br>
                        <a:rPr lang="hu-HU" sz="800" u="none" strike="noStrike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hu-HU" sz="800" u="none" strike="noStrike">
                          <a:solidFill>
                            <a:schemeClr val="tx1"/>
                          </a:solidFill>
                          <a:effectLst/>
                        </a:rPr>
                        <a:t>tartalmazza az úszótestek és a </a:t>
                      </a:r>
                      <a:br>
                        <a:rPr lang="hu-HU" sz="800" u="none" strike="noStrike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hu-HU" sz="800" u="none" strike="noStrike">
                          <a:solidFill>
                            <a:schemeClr val="tx1"/>
                          </a:solidFill>
                          <a:effectLst/>
                        </a:rPr>
                        <a:t>szükséges összekötő elemek árát.</a:t>
                      </a:r>
                      <a:endParaRPr lang="hu-HU" sz="8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150 000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52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m2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7 800 000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2 106 000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9 906 000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17502797"/>
                  </a:ext>
                </a:extLst>
              </a:tr>
              <a:tr h="35679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800" u="none" strike="noStrike">
                          <a:solidFill>
                            <a:schemeClr val="tx1"/>
                          </a:solidFill>
                          <a:effectLst/>
                        </a:rPr>
                        <a:t> Műanyag korlátoszlop (fehér színű, </a:t>
                      </a:r>
                      <a:br>
                        <a:rPr lang="hu-HU" sz="800" u="none" strike="noStrike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hu-HU" sz="800" u="none" strike="noStrike">
                          <a:solidFill>
                            <a:schemeClr val="tx1"/>
                          </a:solidFill>
                          <a:effectLst/>
                        </a:rPr>
                        <a:t>oldalfülre rögzíthető)</a:t>
                      </a:r>
                      <a:endParaRPr lang="hu-HU" sz="8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18 500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18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db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333 000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89 910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422 910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71674489"/>
                  </a:ext>
                </a:extLst>
              </a:tr>
              <a:tr h="271029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800" u="none" strike="noStrike">
                          <a:solidFill>
                            <a:schemeClr val="tx1"/>
                          </a:solidFill>
                          <a:effectLst/>
                        </a:rPr>
                        <a:t>Kikötőbika (fém, oldalfülre rögzíthető)</a:t>
                      </a:r>
                      <a:endParaRPr lang="hu-HU" sz="8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23 000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13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db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299 000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80 730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379 730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917190911"/>
                  </a:ext>
                </a:extLst>
              </a:tr>
              <a:tr h="271029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800" u="none" strike="noStrike">
                          <a:solidFill>
                            <a:schemeClr val="tx1"/>
                          </a:solidFill>
                          <a:effectLst/>
                        </a:rPr>
                        <a:t> Szerszámkészlet a szereléshez</a:t>
                      </a:r>
                      <a:endParaRPr lang="hu-HU" sz="8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42 000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db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42 000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11 340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53 340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808008615"/>
                  </a:ext>
                </a:extLst>
              </a:tr>
              <a:tr h="271029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800" u="none" strike="noStrike">
                          <a:solidFill>
                            <a:schemeClr val="tx1"/>
                          </a:solidFill>
                          <a:effectLst/>
                        </a:rPr>
                        <a:t>3x26 m UV álló vitorlás kötél korlátnak</a:t>
                      </a:r>
                      <a:endParaRPr lang="hu-HU" sz="8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470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80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m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37600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10152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47752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104882174"/>
                  </a:ext>
                </a:extLst>
              </a:tr>
              <a:tr h="356790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800" u="none" strike="noStrike">
                          <a:solidFill>
                            <a:schemeClr val="tx1"/>
                          </a:solidFill>
                          <a:effectLst/>
                        </a:rPr>
                        <a:t>3x1m billenő híd és 2 db 85x850 mmm talajcsavar a bejövetelnél akadálymentesített két oldali korláttal</a:t>
                      </a:r>
                      <a:endParaRPr lang="hu-HU" sz="8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390 000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db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390 000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105300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495 300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728105805"/>
                  </a:ext>
                </a:extLst>
              </a:tr>
              <a:tr h="271029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800" u="none" strike="noStrike">
                          <a:solidFill>
                            <a:schemeClr val="tx1"/>
                          </a:solidFill>
                          <a:effectLst/>
                        </a:rPr>
                        <a:t>1x2m-es billenő híd és 2 db 85x850 mmm talajcsavar a kis szigetre</a:t>
                      </a:r>
                      <a:endParaRPr lang="hu-HU" sz="8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280 000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db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280 000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75600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355 600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68364097"/>
                  </a:ext>
                </a:extLst>
              </a:tr>
              <a:tr h="271029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800" u="none" strike="noStrike">
                          <a:solidFill>
                            <a:schemeClr val="tx1"/>
                          </a:solidFill>
                          <a:effectLst/>
                        </a:rPr>
                        <a:t>3 db 300W/6500k oszlopra szerelhető napelemes lámpa  1m-es tartó konzollal </a:t>
                      </a:r>
                      <a:endParaRPr lang="hu-HU" sz="8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39 000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db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117 000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31590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148 590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213362313"/>
                  </a:ext>
                </a:extLst>
              </a:tr>
              <a:tr h="271029">
                <a:tc rowSpan="2">
                  <a:txBody>
                    <a:bodyPr/>
                    <a:lstStyle/>
                    <a:p>
                      <a:pPr algn="ctr" fontAlgn="t"/>
                      <a:r>
                        <a:rPr lang="hu-HU" sz="800" u="none" strike="noStrike">
                          <a:solidFill>
                            <a:schemeClr val="tx1"/>
                          </a:solidFill>
                          <a:effectLst/>
                        </a:rPr>
                        <a:t>Helyszíni szerelés (a stégfelület </a:t>
                      </a:r>
                      <a:br>
                        <a:rPr lang="hu-HU" sz="800" u="none" strike="noStrike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hu-HU" sz="800" u="none" strike="noStrike">
                          <a:solidFill>
                            <a:schemeClr val="tx1"/>
                          </a:solidFill>
                          <a:effectLst/>
                        </a:rPr>
                        <a:t>összeszerelése, korlátoszlopok és </a:t>
                      </a:r>
                      <a:br>
                        <a:rPr lang="hu-HU" sz="800" u="none" strike="noStrike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hu-HU" sz="800" u="none" strike="noStrike">
                          <a:solidFill>
                            <a:schemeClr val="tx1"/>
                          </a:solidFill>
                          <a:effectLst/>
                        </a:rPr>
                        <a:t>kikötőbikák, kötél felszerelése, billenő hidak felszerelése, lámpák felszerelése)</a:t>
                      </a:r>
                      <a:endParaRPr lang="hu-HU" sz="8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440 000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db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440 000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118 800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558 800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56070890"/>
                  </a:ext>
                </a:extLst>
              </a:tr>
              <a:tr h="271029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 w="3175">
                      <a:solidFill>
                        <a:schemeClr val="tx1"/>
                      </a:solidFill>
                    </a:lnL>
                    <a:lnR w="3175">
                      <a:solidFill>
                        <a:schemeClr val="tx1"/>
                      </a:solidFill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84403819"/>
                  </a:ext>
                </a:extLst>
              </a:tr>
              <a:tr h="271029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800" u="none" strike="noStrike">
                          <a:solidFill>
                            <a:schemeClr val="tx1"/>
                          </a:solidFill>
                          <a:effectLst/>
                        </a:rPr>
                        <a:t>10 db 6 m 10-es acél cső lámpa oszlop és stég rögzítő oszlopnak</a:t>
                      </a:r>
                      <a:endParaRPr lang="hu-HU" sz="8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26 200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db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262 000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70 740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332 740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135276289"/>
                  </a:ext>
                </a:extLst>
              </a:tr>
              <a:tr h="442549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2100" u="none" strike="noStrike">
                          <a:solidFill>
                            <a:schemeClr val="tx1"/>
                          </a:solidFill>
                          <a:effectLst/>
                        </a:rPr>
                        <a:t>Összesen</a:t>
                      </a:r>
                      <a:endParaRPr lang="hu-HU" sz="21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12700">
                      <a:solidFill>
                        <a:schemeClr val="accent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12700">
                      <a:solidFill>
                        <a:schemeClr val="accent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12700">
                      <a:solidFill>
                        <a:schemeClr val="accent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12700">
                      <a:solidFill>
                        <a:schemeClr val="accent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10 000 600,00 Ft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12700">
                      <a:solidFill>
                        <a:schemeClr val="accent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>
                          <a:solidFill>
                            <a:schemeClr val="tx1"/>
                          </a:solidFill>
                          <a:effectLst/>
                        </a:rPr>
                        <a:t>2 700 162,00</a:t>
                      </a:r>
                      <a:endParaRPr lang="hu-HU" sz="12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12700">
                      <a:solidFill>
                        <a:schemeClr val="accent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2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12 700 762,00</a:t>
                      </a:r>
                      <a:endParaRPr lang="hu-HU" sz="1200" b="1" i="0" u="none" strike="noStrike" dirty="0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4240" marR="4240" marT="4240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12700">
                      <a:solidFill>
                        <a:schemeClr val="accent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4101781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08323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BFABBCE0-E08C-4BBE-9FD2-E2B253D4D5F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2" name="Cím 1">
            <a:extLst>
              <a:ext uri="{FF2B5EF4-FFF2-40B4-BE49-F238E27FC236}">
                <a16:creationId xmlns:a16="http://schemas.microsoft.com/office/drawing/2014/main" xmlns="" id="{7D1D2C48-8775-B06A-9621-2DCAD01A92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417984"/>
          </a:xfrm>
        </p:spPr>
        <p:txBody>
          <a:bodyPr>
            <a:normAutofit fontScale="90000"/>
          </a:bodyPr>
          <a:lstStyle/>
          <a:p>
            <a:pPr algn="ctr"/>
            <a:r>
              <a:rPr lang="hu-H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ii. STÉG ÉS AZ ÖSSZESÍTETT </a:t>
            </a:r>
            <a:r>
              <a:rPr lang="hu-HU">
                <a:solidFill>
                  <a:schemeClr val="tx1">
                    <a:lumMod val="85000"/>
                    <a:lumOff val="15000"/>
                  </a:schemeClr>
                </a:solidFill>
              </a:rPr>
              <a:t>kÖLTSÉGVETÉS</a:t>
            </a:r>
            <a:endParaRPr lang="hu-H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FF426BAC-43D6-468E-B6FF-167034D5CE4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60727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FB02D80E-5995-4C54-8387-5893C2C8947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896083C8-1401-4950-AF56-E2FAFE42D65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graphicFrame>
        <p:nvGraphicFramePr>
          <p:cNvPr id="4" name="Tartalom helye 3">
            <a:extLst>
              <a:ext uri="{FF2B5EF4-FFF2-40B4-BE49-F238E27FC236}">
                <a16:creationId xmlns:a16="http://schemas.microsoft.com/office/drawing/2014/main" xmlns="" id="{E9EFB0CD-6321-E8AA-B08C-D36ED95582F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34140139"/>
              </p:ext>
            </p:extLst>
          </p:nvPr>
        </p:nvGraphicFramePr>
        <p:xfrm>
          <a:off x="274321" y="1143001"/>
          <a:ext cx="11727182" cy="557784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871883">
                  <a:extLst>
                    <a:ext uri="{9D8B030D-6E8A-4147-A177-3AD203B41FA5}">
                      <a16:colId xmlns:a16="http://schemas.microsoft.com/office/drawing/2014/main" xmlns="" val="2179728441"/>
                    </a:ext>
                  </a:extLst>
                </a:gridCol>
                <a:gridCol w="1079787">
                  <a:extLst>
                    <a:ext uri="{9D8B030D-6E8A-4147-A177-3AD203B41FA5}">
                      <a16:colId xmlns:a16="http://schemas.microsoft.com/office/drawing/2014/main" xmlns="" val="1186151861"/>
                    </a:ext>
                  </a:extLst>
                </a:gridCol>
                <a:gridCol w="720725">
                  <a:extLst>
                    <a:ext uri="{9D8B030D-6E8A-4147-A177-3AD203B41FA5}">
                      <a16:colId xmlns:a16="http://schemas.microsoft.com/office/drawing/2014/main" xmlns="" val="93280248"/>
                    </a:ext>
                  </a:extLst>
                </a:gridCol>
                <a:gridCol w="483981">
                  <a:extLst>
                    <a:ext uri="{9D8B030D-6E8A-4147-A177-3AD203B41FA5}">
                      <a16:colId xmlns:a16="http://schemas.microsoft.com/office/drawing/2014/main" xmlns="" val="2071999550"/>
                    </a:ext>
                  </a:extLst>
                </a:gridCol>
                <a:gridCol w="1334288">
                  <a:extLst>
                    <a:ext uri="{9D8B030D-6E8A-4147-A177-3AD203B41FA5}">
                      <a16:colId xmlns:a16="http://schemas.microsoft.com/office/drawing/2014/main" xmlns="" val="598288661"/>
                    </a:ext>
                  </a:extLst>
                </a:gridCol>
                <a:gridCol w="1071897">
                  <a:extLst>
                    <a:ext uri="{9D8B030D-6E8A-4147-A177-3AD203B41FA5}">
                      <a16:colId xmlns:a16="http://schemas.microsoft.com/office/drawing/2014/main" xmlns="" val="3508520401"/>
                    </a:ext>
                  </a:extLst>
                </a:gridCol>
                <a:gridCol w="1164621">
                  <a:extLst>
                    <a:ext uri="{9D8B030D-6E8A-4147-A177-3AD203B41FA5}">
                      <a16:colId xmlns:a16="http://schemas.microsoft.com/office/drawing/2014/main" xmlns="" val="1530969176"/>
                    </a:ext>
                  </a:extLst>
                </a:gridCol>
              </a:tblGrid>
              <a:tr h="275238">
                <a:tc gridSpan="7">
                  <a:txBody>
                    <a:bodyPr/>
                    <a:lstStyle/>
                    <a:p>
                      <a:pPr algn="ctr" fontAlgn="b"/>
                      <a:r>
                        <a:rPr lang="hu-HU" sz="1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Délegyháza II. tó Sirály melletti, a sólya pálya területére tervezett DHSE kikötő és új horgászhelyek létesítésének költségvetése</a:t>
                      </a:r>
                      <a:endParaRPr lang="hu-HU" sz="1000" b="1" i="0" u="none" strike="noStrike" dirty="0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>
                      <a:solidFill>
                        <a:schemeClr val="accent1"/>
                      </a:solidFill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55922945"/>
                  </a:ext>
                </a:extLst>
              </a:tr>
              <a:tr h="231393">
                <a:tc>
                  <a:txBody>
                    <a:bodyPr/>
                    <a:lstStyle/>
                    <a:p>
                      <a:pPr algn="ctr" fontAlgn="b"/>
                      <a:r>
                        <a:rPr lang="hu-HU" sz="800" u="none" strike="noStrike">
                          <a:solidFill>
                            <a:schemeClr val="tx1"/>
                          </a:solidFill>
                          <a:effectLst/>
                        </a:rPr>
                        <a:t>II. Stég 13x1,5m</a:t>
                      </a:r>
                      <a:endParaRPr lang="hu-HU" sz="8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b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chemeClr val="accent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800" u="none" strike="noStrike">
                          <a:solidFill>
                            <a:schemeClr val="tx1"/>
                          </a:solidFill>
                          <a:effectLst/>
                        </a:rPr>
                        <a:t>Nettó egység ár Ft</a:t>
                      </a:r>
                      <a:endParaRPr lang="hu-HU" sz="8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chemeClr val="accent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800" u="none" strike="noStrike">
                          <a:solidFill>
                            <a:schemeClr val="tx1"/>
                          </a:solidFill>
                          <a:effectLst/>
                        </a:rPr>
                        <a:t>Mennyiség </a:t>
                      </a:r>
                      <a:endParaRPr lang="hu-HU" sz="8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chemeClr val="accent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800" u="none" strike="noStrike">
                          <a:solidFill>
                            <a:schemeClr val="tx1"/>
                          </a:solidFill>
                          <a:effectLst/>
                        </a:rPr>
                        <a:t>Egység</a:t>
                      </a:r>
                      <a:endParaRPr lang="hu-HU" sz="8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chemeClr val="accent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800" u="none" strike="noStrike">
                          <a:solidFill>
                            <a:schemeClr val="tx1"/>
                          </a:solidFill>
                          <a:effectLst/>
                        </a:rPr>
                        <a:t>Nettó  ár Ft</a:t>
                      </a:r>
                      <a:endParaRPr lang="hu-HU" sz="8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chemeClr val="accent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800" u="none" strike="noStrike">
                          <a:solidFill>
                            <a:schemeClr val="tx1"/>
                          </a:solidFill>
                          <a:effectLst/>
                        </a:rPr>
                        <a:t>ÁFA Ft</a:t>
                      </a:r>
                      <a:endParaRPr lang="hu-HU" sz="8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chemeClr val="accent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800" u="none" strike="noStrike">
                          <a:solidFill>
                            <a:schemeClr val="tx1"/>
                          </a:solidFill>
                          <a:effectLst/>
                        </a:rPr>
                        <a:t>Bruttó egység ár Ft</a:t>
                      </a:r>
                      <a:endParaRPr lang="hu-HU" sz="8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19050">
                      <a:solidFill>
                        <a:schemeClr val="accent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80767704"/>
                  </a:ext>
                </a:extLst>
              </a:tr>
              <a:tr h="669832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700" u="none" strike="noStrike">
                          <a:solidFill>
                            <a:schemeClr val="tx1"/>
                          </a:solidFill>
                          <a:effectLst/>
                        </a:rPr>
                        <a:t>MobyDock úszóstég 40 cm magas </a:t>
                      </a:r>
                      <a:br>
                        <a:rPr lang="hu-HU" sz="700" u="none" strike="noStrike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hu-HU" sz="700" u="none" strike="noStrike">
                          <a:solidFill>
                            <a:schemeClr val="tx1"/>
                          </a:solidFill>
                          <a:effectLst/>
                        </a:rPr>
                        <a:t>bézs színű úszóelemekből (1 db, 13x1,5 m = 52 m2 alapterületű stég). Az ár </a:t>
                      </a:r>
                      <a:br>
                        <a:rPr lang="hu-HU" sz="700" u="none" strike="noStrike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hu-HU" sz="700" u="none" strike="noStrike">
                          <a:solidFill>
                            <a:schemeClr val="tx1"/>
                          </a:solidFill>
                          <a:effectLst/>
                        </a:rPr>
                        <a:t>tartalmazza az úszótestek és a </a:t>
                      </a:r>
                      <a:br>
                        <a:rPr lang="hu-HU" sz="700" u="none" strike="noStrike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hu-HU" sz="700" u="none" strike="noStrike">
                          <a:solidFill>
                            <a:schemeClr val="tx1"/>
                          </a:solidFill>
                          <a:effectLst/>
                        </a:rPr>
                        <a:t>szükséges összekötő elemek árát.</a:t>
                      </a:r>
                      <a:endParaRPr lang="hu-HU" sz="7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150 000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19,5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m2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2 925 000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731 250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3 656 250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224387106"/>
                  </a:ext>
                </a:extLst>
              </a:tr>
              <a:tr h="362926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700" u="none" strike="noStrike">
                          <a:solidFill>
                            <a:schemeClr val="tx1"/>
                          </a:solidFill>
                          <a:effectLst/>
                        </a:rPr>
                        <a:t> Műanyag korlátoszlop (fehér színű, </a:t>
                      </a:r>
                      <a:br>
                        <a:rPr lang="hu-HU" sz="700" u="none" strike="noStrike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hu-HU" sz="700" u="none" strike="noStrike">
                          <a:solidFill>
                            <a:schemeClr val="tx1"/>
                          </a:solidFill>
                          <a:effectLst/>
                        </a:rPr>
                        <a:t>oldalfülre rögzíthető)</a:t>
                      </a:r>
                      <a:endParaRPr lang="hu-HU" sz="7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18 500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20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db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370 000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9 250 000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9 620 000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928494216"/>
                  </a:ext>
                </a:extLst>
              </a:tr>
              <a:tr h="275238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700" u="none" strike="noStrike">
                          <a:solidFill>
                            <a:schemeClr val="tx1"/>
                          </a:solidFill>
                          <a:effectLst/>
                        </a:rPr>
                        <a:t>6x13 m UV álló vitorlás kötél korlátnak</a:t>
                      </a:r>
                      <a:endParaRPr lang="hu-HU" sz="7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470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78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m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36660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9898,2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46558,2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171201727"/>
                  </a:ext>
                </a:extLst>
              </a:tr>
              <a:tr h="275238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700" u="none" strike="noStrike">
                          <a:solidFill>
                            <a:schemeClr val="tx1"/>
                          </a:solidFill>
                          <a:effectLst/>
                        </a:rPr>
                        <a:t> 2 db 1x2m-es billenő híd és 2 db 85x850 mm talajcsavar a két szigetre</a:t>
                      </a:r>
                      <a:endParaRPr lang="es-ES" sz="7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240 000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db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480 000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129600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609 600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55600615"/>
                  </a:ext>
                </a:extLst>
              </a:tr>
              <a:tr h="275238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700" u="none" strike="noStrike">
                          <a:solidFill>
                            <a:schemeClr val="tx1"/>
                          </a:solidFill>
                          <a:effectLst/>
                        </a:rPr>
                        <a:t> 2 db 300W/6500k oszlopra szerelhető napelemes lámpa  1m-es tartó konzollal </a:t>
                      </a:r>
                      <a:endParaRPr lang="hu-HU" sz="7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39 000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db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78 000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21060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99 060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11947707"/>
                  </a:ext>
                </a:extLst>
              </a:tr>
              <a:tr h="275238">
                <a:tc rowSpan="2">
                  <a:txBody>
                    <a:bodyPr/>
                    <a:lstStyle/>
                    <a:p>
                      <a:pPr algn="ctr" fontAlgn="t"/>
                      <a:r>
                        <a:rPr lang="hu-HU" sz="700" u="none" strike="noStrike">
                          <a:solidFill>
                            <a:schemeClr val="tx1"/>
                          </a:solidFill>
                          <a:effectLst/>
                        </a:rPr>
                        <a:t>Helyszíni szerelés (a stégfelület </a:t>
                      </a:r>
                      <a:br>
                        <a:rPr lang="hu-HU" sz="700" u="none" strike="noStrike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hu-HU" sz="700" u="none" strike="noStrike">
                          <a:solidFill>
                            <a:schemeClr val="tx1"/>
                          </a:solidFill>
                          <a:effectLst/>
                        </a:rPr>
                        <a:t>összeszerelése, korlátoszlopok és kötél felszerelése, billenő hidak felszerelése, lámpák felszerelése)</a:t>
                      </a:r>
                      <a:endParaRPr lang="hu-HU" sz="7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250 000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db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250 000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67 500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317 500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79874817"/>
                  </a:ext>
                </a:extLst>
              </a:tr>
              <a:tr h="275238"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 w="3175">
                      <a:solidFill>
                        <a:schemeClr val="tx1"/>
                      </a:solidFill>
                    </a:lnL>
                    <a:lnR w="3175">
                      <a:solidFill>
                        <a:schemeClr val="tx1"/>
                      </a:solidFill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6863842"/>
                  </a:ext>
                </a:extLst>
              </a:tr>
              <a:tr h="275238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700" u="none" strike="noStrike">
                          <a:solidFill>
                            <a:schemeClr val="tx1"/>
                          </a:solidFill>
                          <a:effectLst/>
                        </a:rPr>
                        <a:t>4 db 6 m 10-es acél cső lámpa oszlop és stég rögzítő oszlopnak</a:t>
                      </a:r>
                      <a:endParaRPr lang="hu-HU" sz="7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25 400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db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101 600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27 432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129 032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766678997"/>
                  </a:ext>
                </a:extLst>
              </a:tr>
              <a:tr h="275238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700" u="none" strike="noStrike">
                          <a:solidFill>
                            <a:schemeClr val="tx1"/>
                          </a:solidFill>
                          <a:effectLst/>
                        </a:rPr>
                        <a:t>I.-II. + Anyag Szállítás: felrakodás-lerakodás-tárolás, felrakodás-helyszínre szállítás</a:t>
                      </a:r>
                      <a:endParaRPr lang="hu-HU" sz="7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180 000</a:t>
                      </a:r>
                      <a:endParaRPr lang="hu-HU" sz="1000" b="1" i="0" u="none" strike="noStrike" dirty="0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db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180 000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48 600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228 600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513549720"/>
                  </a:ext>
                </a:extLst>
              </a:tr>
              <a:tr h="275238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700" u="none" strike="noStrike">
                          <a:solidFill>
                            <a:schemeClr val="tx1"/>
                          </a:solidFill>
                          <a:effectLst/>
                        </a:rPr>
                        <a:t>Önkormányzat felő benyújtandó engedélyezési terv dokumentáció elkészítése, metszet rajz, méretezés, helyszíni elhelyezés, anyagkiírás</a:t>
                      </a:r>
                      <a:endParaRPr lang="hu-HU" sz="7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240 000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db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240 000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64 800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304 800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781743789"/>
                  </a:ext>
                </a:extLst>
              </a:tr>
              <a:tr h="275238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700" u="none" strike="noStrike">
                          <a:solidFill>
                            <a:schemeClr val="tx1"/>
                          </a:solidFill>
                          <a:effectLst/>
                        </a:rPr>
                        <a:t>A dupla bejárati ajtó beállítása, megerősítése, kódos vagy  számzár felszerelése</a:t>
                      </a:r>
                      <a:endParaRPr lang="hu-HU" sz="7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140 000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db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140 000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37 800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177 800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34167811"/>
                  </a:ext>
                </a:extLst>
              </a:tr>
              <a:tr h="275238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700" u="none" strike="noStrike">
                          <a:solidFill>
                            <a:schemeClr val="tx1"/>
                          </a:solidFill>
                          <a:effectLst/>
                        </a:rPr>
                        <a:t>3 db adatrögzítős, mozgásérzékelős kamera</a:t>
                      </a:r>
                      <a:endParaRPr lang="hu-HU" sz="7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76 000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db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228 000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61 560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289 560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77061530"/>
                  </a:ext>
                </a:extLst>
              </a:tr>
              <a:tr h="428691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u="none" strike="noStrike">
                          <a:solidFill>
                            <a:schemeClr val="tx1"/>
                          </a:solidFill>
                          <a:effectLst/>
                        </a:rPr>
                        <a:t>Összesen II.</a:t>
                      </a:r>
                      <a:endParaRPr lang="hu-HU" sz="16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5 029 260,00 Ft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1 357 900,20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6 387 160,20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8649045"/>
                  </a:ext>
                </a:extLst>
              </a:tr>
              <a:tr h="428691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u="none" strike="noStrike">
                          <a:solidFill>
                            <a:schemeClr val="tx1"/>
                          </a:solidFill>
                          <a:effectLst/>
                        </a:rPr>
                        <a:t>Összesen I.</a:t>
                      </a:r>
                      <a:endParaRPr lang="hu-HU" sz="16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10 000 600,00 Ft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2 700 162,00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12 700 762,00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3175">
                      <a:solidFill>
                        <a:schemeClr val="tx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24612651"/>
                  </a:ext>
                </a:extLst>
              </a:tr>
              <a:tr h="428691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600" u="none" strike="noStrike">
                          <a:solidFill>
                            <a:schemeClr val="tx1"/>
                          </a:solidFill>
                          <a:effectLst/>
                        </a:rPr>
                        <a:t>Mindösszesen</a:t>
                      </a:r>
                      <a:endParaRPr lang="hu-HU" sz="16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12700">
                      <a:solidFill>
                        <a:schemeClr val="accent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12700">
                      <a:solidFill>
                        <a:schemeClr val="accent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12700">
                      <a:solidFill>
                        <a:schemeClr val="accent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12700">
                      <a:solidFill>
                        <a:schemeClr val="accent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15 029 860,00 Ft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12700">
                      <a:solidFill>
                        <a:schemeClr val="accent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>
                          <a:solidFill>
                            <a:schemeClr val="tx1"/>
                          </a:solidFill>
                          <a:effectLst/>
                        </a:rPr>
                        <a:t>4 058 062,20</a:t>
                      </a:r>
                      <a:endParaRPr lang="hu-HU" sz="1000" b="1" i="0" u="none" strike="noStrike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12700">
                      <a:solidFill>
                        <a:schemeClr val="accent1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19 087 922,20</a:t>
                      </a:r>
                      <a:endParaRPr lang="hu-HU" sz="1000" b="1" i="0" u="none" strike="noStrike" dirty="0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2297" marR="2297" marT="2297" marB="0" anchor="ctr">
                    <a:lnL>
                      <a:noFill/>
                    </a:lnL>
                    <a:lnR>
                      <a:noFill/>
                    </a:lnR>
                    <a:lnT w="3175">
                      <a:solidFill>
                        <a:schemeClr val="tx1"/>
                      </a:solidFill>
                    </a:lnT>
                    <a:lnB w="12700">
                      <a:solidFill>
                        <a:schemeClr val="accent1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7351713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64506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xmlns="" id="{C3A20332-C820-8C7E-678A-A9B06C9259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hu-HU" sz="4000" dirty="0"/>
              <a:t>A SIRÁLY STRAND fejlesztés </a:t>
            </a:r>
            <a:r>
              <a:rPr lang="hu-HU" sz="4000" dirty="0" err="1"/>
              <a:t>stRatégiai</a:t>
            </a:r>
            <a:r>
              <a:rPr lang="hu-HU" sz="4000" dirty="0"/>
              <a:t> céljai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xmlns="" id="{5E6098E3-8D32-E48E-C7BB-58C2D2125E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2340864"/>
            <a:ext cx="11029615" cy="4368546"/>
          </a:xfrm>
        </p:spPr>
        <p:txBody>
          <a:bodyPr>
            <a:normAutofit fontScale="85000"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hu-HU" sz="2400" b="1" dirty="0"/>
              <a:t>AZ ÖNKORMÁNYZAT VÍZPARTI TELEK ELADÁSOK MIATT KIROBBANT HELYZET KEZELÉSE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u-HU" sz="2400" b="1" dirty="0"/>
              <a:t>A SIRÁLY KÖZÖSSÉGÉNEK ÉS A DÉLEGYHÁZI LAKOSOKNAK EGY KÖZÖSSÉGI VÍZPART LÉTREHOZÁSA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u-HU" sz="2400" b="1" dirty="0"/>
              <a:t>A HORGÁSZ TURISZTIKAI TANULMÁNYBAN MEGFOGALMAZOTT INFRASTRUKTÚRÁLIS FEJLESZTÉSEK MEGVALÓSÍTÁSA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u-HU" sz="2400" b="1" dirty="0"/>
              <a:t>A CSÖKENŐ VÍZPART MIATT MEGSZÜNŐ HORGÁSZ HELYEK KIVÁLTÁSA ,ÚJAK LÉTREHOZÁSA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u-HU" sz="2400" b="1" dirty="0"/>
              <a:t>A HORGÁSZAT ÉS A VIZI SPORT, FÜRDŐZÉS FÖLDRAJZI ELKÜLÖNÍTÉSE,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u-HU" sz="2400" b="1" dirty="0"/>
              <a:t>A SIRÁLY VÍZPART HOSSZÁNAK MEGDUPLÁZÁSA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u-HU" sz="2400" b="1" dirty="0"/>
              <a:t>A MOHOSZ PÁLYÁZAT MAXIMÁLIS KIAKNÁZÁSA NETTÓ 15MFT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u-HU" sz="2400" b="1" dirty="0"/>
              <a:t>A KÖRNYEZET MEGÓVÁSA, TANÖSVÉNYÉNT IS HASZNÁLHATÓ</a:t>
            </a:r>
          </a:p>
          <a:p>
            <a:pPr>
              <a:buFont typeface="Wingdings" panose="05000000000000000000" pitchFamily="2" charset="2"/>
              <a:buChar char="Ø"/>
            </a:pPr>
            <a:endParaRPr lang="hu-HU" sz="1400" b="1" dirty="0"/>
          </a:p>
          <a:p>
            <a:pPr>
              <a:buFont typeface="Wingdings" panose="05000000000000000000" pitchFamily="2" charset="2"/>
              <a:buChar char="Ø"/>
            </a:pPr>
            <a:endParaRPr lang="hu-HU" sz="1400" dirty="0"/>
          </a:p>
        </p:txBody>
      </p:sp>
    </p:spTree>
    <p:extLst>
      <p:ext uri="{BB962C8B-B14F-4D97-AF65-F5344CB8AC3E}">
        <p14:creationId xmlns:p14="http://schemas.microsoft.com/office/powerpoint/2010/main" val="35884826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xmlns="" id="{E46BD220-344D-3A23-A968-8FCF86E24D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xmlns="" id="{55EB380C-0B34-DBE1-4722-7C4E891B39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188720"/>
          </a:xfrm>
        </p:spPr>
        <p:txBody>
          <a:bodyPr>
            <a:normAutofit fontScale="90000"/>
          </a:bodyPr>
          <a:lstStyle/>
          <a:p>
            <a:pPr algn="r"/>
            <a:r>
              <a:rPr lang="hu-HU" sz="4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Tervezett összesített költségvetés I.-II. stég</a:t>
            </a:r>
          </a:p>
        </p:txBody>
      </p:sp>
      <p:graphicFrame>
        <p:nvGraphicFramePr>
          <p:cNvPr id="6" name="Tartalom helye 5">
            <a:extLst>
              <a:ext uri="{FF2B5EF4-FFF2-40B4-BE49-F238E27FC236}">
                <a16:creationId xmlns:a16="http://schemas.microsoft.com/office/drawing/2014/main" xmlns="" id="{D0256FB9-8247-494A-0924-8C4B6C8F3C9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3588986"/>
              </p:ext>
            </p:extLst>
          </p:nvPr>
        </p:nvGraphicFramePr>
        <p:xfrm>
          <a:off x="581025" y="2628530"/>
          <a:ext cx="11029953" cy="3240348"/>
        </p:xfrm>
        <a:graphic>
          <a:graphicData uri="http://schemas.openxmlformats.org/drawingml/2006/table">
            <a:tbl>
              <a:tblPr>
                <a:solidFill>
                  <a:schemeClr val="tx1">
                    <a:lumMod val="65000"/>
                    <a:lumOff val="35000"/>
                  </a:schemeClr>
                </a:solidFill>
                <a:tableStyleId>{5C22544A-7EE6-4342-B048-85BDC9FD1C3A}</a:tableStyleId>
              </a:tblPr>
              <a:tblGrid>
                <a:gridCol w="2900413">
                  <a:extLst>
                    <a:ext uri="{9D8B030D-6E8A-4147-A177-3AD203B41FA5}">
                      <a16:colId xmlns:a16="http://schemas.microsoft.com/office/drawing/2014/main" xmlns="" val="1937816113"/>
                    </a:ext>
                  </a:extLst>
                </a:gridCol>
                <a:gridCol w="303770">
                  <a:extLst>
                    <a:ext uri="{9D8B030D-6E8A-4147-A177-3AD203B41FA5}">
                      <a16:colId xmlns:a16="http://schemas.microsoft.com/office/drawing/2014/main" xmlns="" val="3413021876"/>
                    </a:ext>
                  </a:extLst>
                </a:gridCol>
                <a:gridCol w="303770">
                  <a:extLst>
                    <a:ext uri="{9D8B030D-6E8A-4147-A177-3AD203B41FA5}">
                      <a16:colId xmlns:a16="http://schemas.microsoft.com/office/drawing/2014/main" xmlns="" val="533405130"/>
                    </a:ext>
                  </a:extLst>
                </a:gridCol>
                <a:gridCol w="303770">
                  <a:extLst>
                    <a:ext uri="{9D8B030D-6E8A-4147-A177-3AD203B41FA5}">
                      <a16:colId xmlns:a16="http://schemas.microsoft.com/office/drawing/2014/main" xmlns="" val="1013277442"/>
                    </a:ext>
                  </a:extLst>
                </a:gridCol>
                <a:gridCol w="2495204">
                  <a:extLst>
                    <a:ext uri="{9D8B030D-6E8A-4147-A177-3AD203B41FA5}">
                      <a16:colId xmlns:a16="http://schemas.microsoft.com/office/drawing/2014/main" xmlns="" val="3422383902"/>
                    </a:ext>
                  </a:extLst>
                </a:gridCol>
                <a:gridCol w="2263656">
                  <a:extLst>
                    <a:ext uri="{9D8B030D-6E8A-4147-A177-3AD203B41FA5}">
                      <a16:colId xmlns:a16="http://schemas.microsoft.com/office/drawing/2014/main" xmlns="" val="4049055316"/>
                    </a:ext>
                  </a:extLst>
                </a:gridCol>
                <a:gridCol w="2459370">
                  <a:extLst>
                    <a:ext uri="{9D8B030D-6E8A-4147-A177-3AD203B41FA5}">
                      <a16:colId xmlns:a16="http://schemas.microsoft.com/office/drawing/2014/main" xmlns="" val="3620898662"/>
                    </a:ext>
                  </a:extLst>
                </a:gridCol>
              </a:tblGrid>
              <a:tr h="1080116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2800" u="none" strike="noStrike" cap="none" spc="0" dirty="0">
                          <a:solidFill>
                            <a:schemeClr val="bg1"/>
                          </a:solidFill>
                          <a:effectLst/>
                        </a:rPr>
                        <a:t>Összesen II. STÉG</a:t>
                      </a:r>
                      <a:endParaRPr lang="hu-HU" sz="2800" b="1" i="0" u="none" strike="noStrike" cap="none" spc="0" dirty="0">
                        <a:solidFill>
                          <a:schemeClr val="bg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1026" marR="11026" marT="11026" marB="158776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2800" u="none" strike="noStrike" cap="none" spc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hu-HU" sz="2800" b="1" i="0" u="none" strike="noStrike" cap="none" spc="0">
                        <a:solidFill>
                          <a:schemeClr val="bg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1026" marR="11026" marT="11026" marB="158776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2800" u="none" strike="noStrike" cap="none" spc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hu-HU" sz="2800" b="1" i="0" u="none" strike="noStrike" cap="none" spc="0">
                        <a:solidFill>
                          <a:schemeClr val="bg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1026" marR="11026" marT="11026" marB="158776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2800" u="none" strike="noStrike" cap="none" spc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hu-HU" sz="2800" b="1" i="0" u="none" strike="noStrike" cap="none" spc="0">
                        <a:solidFill>
                          <a:schemeClr val="bg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1026" marR="11026" marT="11026" marB="158776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2800" u="none" strike="noStrike" cap="none" spc="0" dirty="0">
                          <a:solidFill>
                            <a:schemeClr val="bg1"/>
                          </a:solidFill>
                          <a:effectLst/>
                        </a:rPr>
                        <a:t>5 029 260,00 </a:t>
                      </a:r>
                      <a:endParaRPr lang="hu-HU" sz="2800" b="1" i="0" u="none" strike="noStrike" cap="none" spc="0" dirty="0">
                        <a:solidFill>
                          <a:schemeClr val="bg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1026" marR="11026" marT="11026" marB="158776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2800" u="none" strike="noStrike" cap="none" spc="0">
                          <a:solidFill>
                            <a:schemeClr val="bg1"/>
                          </a:solidFill>
                          <a:effectLst/>
                        </a:rPr>
                        <a:t>1 357 900,20</a:t>
                      </a:r>
                      <a:endParaRPr lang="hu-HU" sz="2800" b="1" i="0" u="none" strike="noStrike" cap="none" spc="0">
                        <a:solidFill>
                          <a:schemeClr val="bg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1026" marR="11026" marT="11026" marB="158776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2800" u="none" strike="noStrike" cap="none" spc="0">
                          <a:solidFill>
                            <a:schemeClr val="bg1"/>
                          </a:solidFill>
                          <a:effectLst/>
                        </a:rPr>
                        <a:t>6 387 160,20</a:t>
                      </a:r>
                      <a:endParaRPr lang="hu-HU" sz="2800" b="1" i="0" u="none" strike="noStrike" cap="none" spc="0">
                        <a:solidFill>
                          <a:schemeClr val="bg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1026" marR="11026" marT="11026" marB="158776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45605589"/>
                  </a:ext>
                </a:extLst>
              </a:tr>
              <a:tr h="1080116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2800" u="none" strike="noStrike" cap="none" spc="0">
                          <a:solidFill>
                            <a:schemeClr val="bg1"/>
                          </a:solidFill>
                          <a:effectLst/>
                        </a:rPr>
                        <a:t>Összesen I.STÉG</a:t>
                      </a:r>
                      <a:endParaRPr lang="hu-HU" sz="2800" b="1" i="0" u="none" strike="noStrike" cap="none" spc="0">
                        <a:solidFill>
                          <a:schemeClr val="bg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1026" marR="11026" marT="11026" marB="158776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2800" u="none" strike="noStrike" cap="none" spc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hu-HU" sz="2800" b="1" i="0" u="none" strike="noStrike" cap="none" spc="0">
                        <a:solidFill>
                          <a:schemeClr val="bg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1026" marR="11026" marT="11026" marB="158776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2800" u="none" strike="noStrike" cap="none" spc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hu-HU" sz="2800" b="1" i="0" u="none" strike="noStrike" cap="none" spc="0">
                        <a:solidFill>
                          <a:schemeClr val="bg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1026" marR="11026" marT="11026" marB="158776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2800" u="none" strike="noStrike" cap="none" spc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hu-HU" sz="2800" b="1" i="0" u="none" strike="noStrike" cap="none" spc="0">
                        <a:solidFill>
                          <a:schemeClr val="bg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1026" marR="11026" marT="11026" marB="158776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2800" u="none" strike="noStrike" cap="none" spc="0" dirty="0">
                          <a:solidFill>
                            <a:schemeClr val="bg1"/>
                          </a:solidFill>
                          <a:effectLst/>
                        </a:rPr>
                        <a:t>10 000 600,00 </a:t>
                      </a:r>
                      <a:endParaRPr lang="hu-HU" sz="2800" b="1" i="0" u="none" strike="noStrike" cap="none" spc="0" dirty="0">
                        <a:solidFill>
                          <a:schemeClr val="bg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1026" marR="11026" marT="11026" marB="158776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2800" u="none" strike="noStrike" cap="none" spc="0">
                          <a:solidFill>
                            <a:schemeClr val="bg1"/>
                          </a:solidFill>
                          <a:effectLst/>
                        </a:rPr>
                        <a:t>2 700 162,00</a:t>
                      </a:r>
                      <a:endParaRPr lang="hu-HU" sz="2800" b="1" i="0" u="none" strike="noStrike" cap="none" spc="0">
                        <a:solidFill>
                          <a:schemeClr val="bg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1026" marR="11026" marT="11026" marB="158776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2800" u="none" strike="noStrike" cap="none" spc="0">
                          <a:solidFill>
                            <a:schemeClr val="bg1"/>
                          </a:solidFill>
                          <a:effectLst/>
                        </a:rPr>
                        <a:t>12 700 762,00</a:t>
                      </a:r>
                      <a:endParaRPr lang="hu-HU" sz="2800" b="1" i="0" u="none" strike="noStrike" cap="none" spc="0">
                        <a:solidFill>
                          <a:schemeClr val="bg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1026" marR="11026" marT="11026" marB="158776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75748678"/>
                  </a:ext>
                </a:extLst>
              </a:tr>
              <a:tr h="1080116">
                <a:tc>
                  <a:txBody>
                    <a:bodyPr/>
                    <a:lstStyle/>
                    <a:p>
                      <a:pPr algn="ctr" fontAlgn="ctr"/>
                      <a:r>
                        <a:rPr lang="hu-HU" sz="2800" u="none" strike="noStrike" cap="none" spc="0">
                          <a:solidFill>
                            <a:schemeClr val="bg1"/>
                          </a:solidFill>
                          <a:effectLst/>
                        </a:rPr>
                        <a:t>Mindösszesen</a:t>
                      </a:r>
                      <a:endParaRPr lang="hu-HU" sz="2800" b="1" i="0" u="none" strike="noStrike" cap="none" spc="0">
                        <a:solidFill>
                          <a:schemeClr val="bg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1026" marR="11026" marT="11026" marB="158776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2800" u="none" strike="noStrike" cap="none" spc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hu-HU" sz="2800" b="1" i="0" u="none" strike="noStrike" cap="none" spc="0">
                        <a:solidFill>
                          <a:schemeClr val="bg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1026" marR="11026" marT="11026" marB="158776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2800" u="none" strike="noStrike" cap="none" spc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hu-HU" sz="2800" b="1" i="0" u="none" strike="noStrike" cap="none" spc="0">
                        <a:solidFill>
                          <a:schemeClr val="bg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1026" marR="11026" marT="11026" marB="158776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2800" u="none" strike="noStrike" cap="none" spc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hu-HU" sz="2800" b="1" i="0" u="none" strike="noStrike" cap="none" spc="0">
                        <a:solidFill>
                          <a:schemeClr val="bg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1026" marR="11026" marT="11026" marB="158776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2800" u="none" strike="noStrike" cap="none" spc="0" dirty="0">
                          <a:solidFill>
                            <a:schemeClr val="bg1"/>
                          </a:solidFill>
                          <a:effectLst/>
                        </a:rPr>
                        <a:t>15 029 860,00 </a:t>
                      </a:r>
                      <a:endParaRPr lang="hu-HU" sz="2800" b="1" i="0" u="none" strike="noStrike" cap="none" spc="0" dirty="0">
                        <a:solidFill>
                          <a:schemeClr val="bg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1026" marR="11026" marT="11026" marB="158776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2800" u="none" strike="noStrike" cap="none" spc="0">
                          <a:solidFill>
                            <a:schemeClr val="bg1"/>
                          </a:solidFill>
                          <a:effectLst/>
                        </a:rPr>
                        <a:t>4 058 062,20</a:t>
                      </a:r>
                      <a:endParaRPr lang="hu-HU" sz="2800" b="1" i="0" u="none" strike="noStrike" cap="none" spc="0">
                        <a:solidFill>
                          <a:schemeClr val="bg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1026" marR="11026" marT="11026" marB="158776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u-HU" sz="2800" u="none" strike="noStrike" cap="none" spc="0" dirty="0">
                          <a:solidFill>
                            <a:schemeClr val="bg1"/>
                          </a:solidFill>
                          <a:effectLst/>
                        </a:rPr>
                        <a:t>19 087 922,20</a:t>
                      </a:r>
                      <a:endParaRPr lang="hu-HU" sz="2800" b="1" i="0" u="none" strike="noStrike" cap="none" spc="0" dirty="0">
                        <a:solidFill>
                          <a:schemeClr val="bg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11026" marR="11026" marT="11026" marB="158776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62892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1546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ADEBFA47-18F0-C623-32BD-770DDB6D2C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xmlns="" id="{C0556D1F-FA29-7C99-F5DB-2C5772B7F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hu-HU" sz="4000" dirty="0"/>
              <a:t>A PROJEKT MEGVALÓSULÁSÁNAK ELENGEDHETETLEN FELTÉTELEI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xmlns="" id="{CBB84BD2-2A63-CF44-6DF6-D4F2A93A82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2340864"/>
            <a:ext cx="11029615" cy="4368546"/>
          </a:xfrm>
        </p:spPr>
        <p:txBody>
          <a:bodyPr>
            <a:normAutofit fontScale="700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hu-HU" sz="2400" b="1" dirty="0"/>
              <a:t>A MOHOSZ PÁLYÁZAT MEGNYERÉSE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u-HU" sz="2400" b="1" dirty="0"/>
              <a:t>AZ ÖNKORMÁNYZAT PÉNZÜGYI SEGÍTSÉGE 6,3MFT ÖNRÉSZ+ÁFA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u-HU" sz="2400" b="1" dirty="0"/>
              <a:t>AZ ÖNORMÁNYZAT ELŐFINANSZÍROZÁSA 6,4MFT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u-HU" sz="2400" b="1" dirty="0"/>
              <a:t>A MOHOSZ 50% ELŐLEG LEHÍVÁSA 6,3 MFT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u-HU" sz="2400" b="1" dirty="0"/>
              <a:t>A FÜRDŐZŐK ÉS A VIZI SPORTOT ŰZŐK FÖLDRAJZI ELKÜLÖNÍTÉSE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u-HU" sz="2400" b="1" dirty="0"/>
              <a:t>A SÓLYA PÁLYÁRA ÉPÜLŐ KIKÖTŐ ÉS HORGÁSZHELYEK KÖRBEZÁRÁSA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u-HU" sz="2400" b="1" dirty="0"/>
              <a:t>A SIRÁLY KÖZÖSSÉGI VÍZPART KÖRBEZÁRÁSA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u-HU" sz="2400" b="1" dirty="0"/>
              <a:t>A KIÖTŐ ÉS A SÓLYA PÁLYA A VILÁGON MINDENHOL BALESETVESZÉLYES ÜZEM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u-HU" sz="2400" b="1" dirty="0"/>
              <a:t>A KIÖTŐ ÉS A SIRÁLY SZÁMZÁRAS KAPUVAL TÖRTÉNŐ LEZÁRÁSA, - CSAK HELYBELI LAKOSOK VAGY DHSE HORGÁSZOK HASZNÁLHATJÁK,-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u-HU" sz="2400" b="1" dirty="0"/>
              <a:t> AZ ILLETÉKTELEN ÉS A NEM RENDLTETÉS SZERŰ HASZNÁLAT LECSÖKENTÉSE, KÁRMEGELŐZÉS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u-HU" sz="2400" b="1" dirty="0"/>
              <a:t>A MINDENKI SZÁMÁRA NYITOTT KIKÖTŐÉRT A DHSE NEM TUDJA VÁLLALNI A FELELŐSSÉGET</a:t>
            </a:r>
          </a:p>
          <a:p>
            <a:pPr>
              <a:buFont typeface="Wingdings" panose="05000000000000000000" pitchFamily="2" charset="2"/>
              <a:buChar char="Ø"/>
            </a:pPr>
            <a:endParaRPr lang="hu-HU" sz="2400" b="1" dirty="0"/>
          </a:p>
          <a:p>
            <a:pPr>
              <a:buFont typeface="Wingdings" panose="05000000000000000000" pitchFamily="2" charset="2"/>
              <a:buChar char="Ø"/>
            </a:pPr>
            <a:endParaRPr lang="hu-HU" sz="1400" b="1" dirty="0"/>
          </a:p>
          <a:p>
            <a:pPr>
              <a:buFont typeface="Wingdings" panose="05000000000000000000" pitchFamily="2" charset="2"/>
              <a:buChar char="Ø"/>
            </a:pPr>
            <a:endParaRPr lang="hu-HU" sz="1400" dirty="0"/>
          </a:p>
        </p:txBody>
      </p:sp>
    </p:spTree>
    <p:extLst>
      <p:ext uri="{BB962C8B-B14F-4D97-AF65-F5344CB8AC3E}">
        <p14:creationId xmlns:p14="http://schemas.microsoft.com/office/powerpoint/2010/main" val="30087416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xmlns="" id="{CE00D6DB-C8C2-4CD8-CAC5-A36F4D84A3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E6C8E6EB-4C59-429B-97E4-72A058CFC4F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B5B90362-AFCC-46A9-B41C-A257A8C5B31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F71EF7F1-38BA-471D-8CD4-2A9AE8E3552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xmlns="" id="{C0524398-BFB4-4C4A-8317-83B8729F9B2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xmlns="" id="{26B4480E-B7FF-4481-890E-043A69AE6FE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Tartalom helye 3" descr="A képen szöveg, képernyőkép, szoftver, Multimédiás szoftver látható&#10;&#10;Automatikusan generált leírás">
            <a:extLst>
              <a:ext uri="{FF2B5EF4-FFF2-40B4-BE49-F238E27FC236}">
                <a16:creationId xmlns:a16="http://schemas.microsoft.com/office/drawing/2014/main" xmlns="" id="{0176F085-8F34-4BEB-F5E2-8CF0EB368E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xmlns="" id="{64C13BAB-7C00-4D21-A857-E3D41C0A2A6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53883" y="1661699"/>
            <a:ext cx="3703320" cy="94997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xmlns="" id="{45E6C9CD-9938-4423-936B-5C383EDE765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53883" y="1661699"/>
            <a:ext cx="3703320" cy="94997"/>
          </a:xfrm>
          <a:prstGeom prst="rect">
            <a:avLst/>
          </a:prstGeom>
          <a:solidFill>
            <a:srgbClr val="06DCFE">
              <a:alpha val="4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xmlns="" id="{1F1FF39A-AC3C-4066-9D4C-519AA22812E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53883" y="1817914"/>
            <a:ext cx="3702134" cy="3378388"/>
          </a:xfrm>
          <a:prstGeom prst="rect">
            <a:avLst/>
          </a:prstGeom>
          <a:solidFill>
            <a:schemeClr val="tx1">
              <a:alpha val="50000"/>
            </a:schemeClr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xmlns="" id="{26D1B40F-5D7A-414C-A415-EF39FE77960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53883" y="1817914"/>
            <a:ext cx="3702134" cy="3378388"/>
          </a:xfrm>
          <a:prstGeom prst="rect">
            <a:avLst/>
          </a:prstGeom>
          <a:solidFill>
            <a:srgbClr val="06DCFE">
              <a:alpha val="40000"/>
            </a:srgbClr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Cím 1">
            <a:extLst>
              <a:ext uri="{FF2B5EF4-FFF2-40B4-BE49-F238E27FC236}">
                <a16:creationId xmlns:a16="http://schemas.microsoft.com/office/drawing/2014/main" xmlns="" id="{997B3C8A-5161-0967-BF42-9713BC2C4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9510" y="2324906"/>
            <a:ext cx="3412067" cy="1588698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>
                <a:solidFill>
                  <a:schemeClr val="bg1"/>
                </a:solidFill>
              </a:rPr>
              <a:t>Délegyháza II. tó Sirály közösségi vízpart</a:t>
            </a:r>
          </a:p>
        </p:txBody>
      </p:sp>
    </p:spTree>
    <p:extLst>
      <p:ext uri="{BB962C8B-B14F-4D97-AF65-F5344CB8AC3E}">
        <p14:creationId xmlns:p14="http://schemas.microsoft.com/office/powerpoint/2010/main" val="20800542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41">
            <a:extLst>
              <a:ext uri="{FF2B5EF4-FFF2-40B4-BE49-F238E27FC236}">
                <a16:creationId xmlns:a16="http://schemas.microsoft.com/office/drawing/2014/main" xmlns="" id="{E6C8E6EB-4C59-429B-97E4-72A058CFC4F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xmlns="" id="{B5B90362-AFCC-46A9-B41C-A257A8C5B31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xmlns="" id="{F71EF7F1-38BA-471D-8CD4-2A9AE8E3552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C0524398-BFB4-4C4A-8317-83B8729F9B2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pic>
        <p:nvPicPr>
          <p:cNvPr id="7" name="Tartalom helye 6" descr="A képen szöveg, képernyőkép, szoftver, Multimédiás szoftver látható&#10;&#10;Automatikusan generált leírás">
            <a:extLst>
              <a:ext uri="{FF2B5EF4-FFF2-40B4-BE49-F238E27FC236}">
                <a16:creationId xmlns:a16="http://schemas.microsoft.com/office/drawing/2014/main" xmlns="" id="{379F6CD7-6794-0993-1264-AC52200CE7F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3" y="-22"/>
            <a:ext cx="12191997" cy="6858022"/>
          </a:xfrm>
          <a:prstGeom prst="rect">
            <a:avLst/>
          </a:prstGeom>
        </p:spPr>
      </p:pic>
      <p:sp>
        <p:nvSpPr>
          <p:cNvPr id="50" name="Rectangle 49">
            <a:extLst>
              <a:ext uri="{FF2B5EF4-FFF2-40B4-BE49-F238E27FC236}">
                <a16:creationId xmlns:a16="http://schemas.microsoft.com/office/drawing/2014/main" xmlns="" id="{4063B759-00FC-46D1-9898-8E8625268FA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16200000">
            <a:off x="-1397938" y="1397930"/>
            <a:ext cx="6858003" cy="4062128"/>
          </a:xfrm>
          <a:prstGeom prst="rect">
            <a:avLst/>
          </a:prstGeom>
          <a:gradFill flip="none" rotWithShape="1">
            <a:gsLst>
              <a:gs pos="48000">
                <a:schemeClr val="tx1">
                  <a:alpha val="24000"/>
                </a:schemeClr>
              </a:gs>
              <a:gs pos="85000">
                <a:schemeClr val="tx1">
                  <a:alpha val="45000"/>
                </a:schemeClr>
              </a:gs>
              <a:gs pos="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xmlns="" id="{D5B012D8-7F27-4758-9AC6-C889B154BD7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5400000">
            <a:off x="6437374" y="1100316"/>
            <a:ext cx="6858003" cy="4657347"/>
          </a:xfrm>
          <a:prstGeom prst="rect">
            <a:avLst/>
          </a:prstGeom>
          <a:gradFill flip="none" rotWithShape="1">
            <a:gsLst>
              <a:gs pos="48000">
                <a:schemeClr val="tx1">
                  <a:alpha val="24000"/>
                </a:schemeClr>
              </a:gs>
              <a:gs pos="85000">
                <a:schemeClr val="tx1">
                  <a:alpha val="45000"/>
                </a:schemeClr>
              </a:gs>
              <a:gs pos="0">
                <a:schemeClr val="tx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Cím 1">
            <a:extLst>
              <a:ext uri="{FF2B5EF4-FFF2-40B4-BE49-F238E27FC236}">
                <a16:creationId xmlns:a16="http://schemas.microsoft.com/office/drawing/2014/main" xmlns="" id="{25C61ECB-5F90-FCCB-0287-BA6169339C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6" y="643467"/>
            <a:ext cx="5452529" cy="3569242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r"/>
            <a:r>
              <a:rPr lang="en-US" sz="4800">
                <a:solidFill>
                  <a:schemeClr val="bg1"/>
                </a:solidFill>
              </a:rPr>
              <a:t>Délegyháza II. tó  DHSE kiötő, új horgászhelyek létesítése</a:t>
            </a:r>
          </a:p>
        </p:txBody>
      </p:sp>
    </p:spTree>
    <p:extLst>
      <p:ext uri="{BB962C8B-B14F-4D97-AF65-F5344CB8AC3E}">
        <p14:creationId xmlns:p14="http://schemas.microsoft.com/office/powerpoint/2010/main" val="21007127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xmlns="" id="{760559C4-87D4-8B45-45C0-A2CE3243AF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ctangle 56">
            <a:extLst>
              <a:ext uri="{FF2B5EF4-FFF2-40B4-BE49-F238E27FC236}">
                <a16:creationId xmlns:a16="http://schemas.microsoft.com/office/drawing/2014/main" xmlns="" id="{E6C8E6EB-4C59-429B-97E4-72A058CFC4F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xmlns="" id="{B5B90362-AFCC-46A9-B41C-A257A8C5B31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xmlns="" id="{F71EF7F1-38BA-471D-8CD4-2A9AE8E3552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xmlns="" id="{C0524398-BFB4-4C4A-8317-83B8729F9B2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 useBgFill="1">
        <p:nvSpPr>
          <p:cNvPr id="65" name="Rectangle 64">
            <a:extLst>
              <a:ext uri="{FF2B5EF4-FFF2-40B4-BE49-F238E27FC236}">
                <a16:creationId xmlns:a16="http://schemas.microsoft.com/office/drawing/2014/main" xmlns="" id="{0671A8AE-40A1-4631-A6B8-581AFF06548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Tartalom helye 4" descr="A képen szöveg, képernyőkép, szoftver, Multimédiás szoftver látható&#10;&#10;Automatikusan generált leírás">
            <a:extLst>
              <a:ext uri="{FF2B5EF4-FFF2-40B4-BE49-F238E27FC236}">
                <a16:creationId xmlns:a16="http://schemas.microsoft.com/office/drawing/2014/main" xmlns="" id="{A33A8D86-7164-ECC9-9F50-D393E20557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67" name="Rectangle 66">
            <a:extLst>
              <a:ext uri="{FF2B5EF4-FFF2-40B4-BE49-F238E27FC236}">
                <a16:creationId xmlns:a16="http://schemas.microsoft.com/office/drawing/2014/main" xmlns="" id="{A44CD100-6267-4E62-AA64-2182A3A6A1C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tx1">
                  <a:alpha val="30000"/>
                </a:schemeClr>
              </a:gs>
              <a:gs pos="33000">
                <a:schemeClr val="tx1">
                  <a:alpha val="20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Cím 1">
            <a:extLst>
              <a:ext uri="{FF2B5EF4-FFF2-40B4-BE49-F238E27FC236}">
                <a16:creationId xmlns:a16="http://schemas.microsoft.com/office/drawing/2014/main" xmlns="" id="{F29FE7D5-4CEE-D02E-C237-F55ADE54D6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981" y="1122362"/>
            <a:ext cx="4023360" cy="280221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Délegyháza II. </a:t>
            </a:r>
            <a:r>
              <a:rPr lang="en-US" sz="3200" dirty="0" err="1">
                <a:solidFill>
                  <a:schemeClr val="bg1"/>
                </a:solidFill>
              </a:rPr>
              <a:t>tó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hu-HU" sz="3200" dirty="0">
                <a:solidFill>
                  <a:schemeClr val="bg1"/>
                </a:solidFill>
              </a:rPr>
              <a:t>közösségi vízpart</a:t>
            </a:r>
            <a:r>
              <a:rPr lang="en-US" sz="3200" dirty="0">
                <a:solidFill>
                  <a:schemeClr val="bg1"/>
                </a:solidFill>
              </a:rPr>
              <a:t> DHSE </a:t>
            </a:r>
            <a:r>
              <a:rPr lang="en-US" sz="3200" dirty="0" err="1">
                <a:solidFill>
                  <a:schemeClr val="bg1"/>
                </a:solidFill>
              </a:rPr>
              <a:t>kiötő</a:t>
            </a:r>
            <a:r>
              <a:rPr lang="en-US" sz="3200" dirty="0">
                <a:solidFill>
                  <a:schemeClr val="bg1"/>
                </a:solidFill>
              </a:rPr>
              <a:t>, </a:t>
            </a:r>
            <a:r>
              <a:rPr lang="en-US" sz="3200" dirty="0" err="1">
                <a:solidFill>
                  <a:schemeClr val="bg1"/>
                </a:solidFill>
              </a:rPr>
              <a:t>új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horgászhelyek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létesítése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73112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xmlns="" id="{6CACB1C0-DB4D-F174-8757-73489DE2E2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1030">
            <a:extLst>
              <a:ext uri="{FF2B5EF4-FFF2-40B4-BE49-F238E27FC236}">
                <a16:creationId xmlns:a16="http://schemas.microsoft.com/office/drawing/2014/main" xmlns="" id="{E6C8E6EB-4C59-429B-97E4-72A058CFC4F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>
        <p:nvSpPr>
          <p:cNvPr id="1033" name="Rectangle 1032">
            <a:extLst>
              <a:ext uri="{FF2B5EF4-FFF2-40B4-BE49-F238E27FC236}">
                <a16:creationId xmlns:a16="http://schemas.microsoft.com/office/drawing/2014/main" xmlns="" id="{B5B90362-AFCC-46A9-B41C-A257A8C5B31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>
        <p:nvSpPr>
          <p:cNvPr id="1035" name="Rectangle 1034">
            <a:extLst>
              <a:ext uri="{FF2B5EF4-FFF2-40B4-BE49-F238E27FC236}">
                <a16:creationId xmlns:a16="http://schemas.microsoft.com/office/drawing/2014/main" xmlns="" id="{F71EF7F1-38BA-471D-8CD4-2A9AE8E3552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>
        <p:nvSpPr>
          <p:cNvPr id="1037" name="Rectangle 1036">
            <a:extLst>
              <a:ext uri="{FF2B5EF4-FFF2-40B4-BE49-F238E27FC236}">
                <a16:creationId xmlns:a16="http://schemas.microsoft.com/office/drawing/2014/main" xmlns="" id="{C0524398-BFB4-4C4A-8317-83B8729F9B2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 useBgFill="1">
        <p:nvSpPr>
          <p:cNvPr id="1039" name="Rectangle 1038">
            <a:extLst>
              <a:ext uri="{FF2B5EF4-FFF2-40B4-BE49-F238E27FC236}">
                <a16:creationId xmlns:a16="http://schemas.microsoft.com/office/drawing/2014/main" xmlns="" id="{0671A8AE-40A1-4631-A6B8-581AFF06548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82452C82-EA2E-3226-4F37-238A556636A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00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1" name="Rectangle 1040">
            <a:extLst>
              <a:ext uri="{FF2B5EF4-FFF2-40B4-BE49-F238E27FC236}">
                <a16:creationId xmlns:a16="http://schemas.microsoft.com/office/drawing/2014/main" xmlns="" id="{A44CD100-6267-4E62-AA64-2182A3A6A1C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tx1">
                  <a:alpha val="30000"/>
                </a:schemeClr>
              </a:gs>
              <a:gs pos="33000">
                <a:schemeClr val="tx1">
                  <a:alpha val="20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Cím 1">
            <a:extLst>
              <a:ext uri="{FF2B5EF4-FFF2-40B4-BE49-F238E27FC236}">
                <a16:creationId xmlns:a16="http://schemas.microsoft.com/office/drawing/2014/main" xmlns="" id="{49BC8080-C7DC-6BEA-1F5D-BE8AFA088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981" y="1122362"/>
            <a:ext cx="4023360" cy="280221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Délegyháza II. </a:t>
            </a:r>
            <a:r>
              <a:rPr lang="en-US" sz="3200" dirty="0" err="1">
                <a:solidFill>
                  <a:schemeClr val="bg1"/>
                </a:solidFill>
              </a:rPr>
              <a:t>tó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hu-HU" sz="3200" dirty="0">
                <a:solidFill>
                  <a:schemeClr val="bg1"/>
                </a:solidFill>
              </a:rPr>
              <a:t>A tervezett </a:t>
            </a:r>
            <a:r>
              <a:rPr lang="hu-HU" sz="3200" dirty="0" err="1">
                <a:solidFill>
                  <a:schemeClr val="bg1"/>
                </a:solidFill>
              </a:rPr>
              <a:t>mobydock</a:t>
            </a:r>
            <a:r>
              <a:rPr lang="hu-HU" sz="3200" dirty="0">
                <a:solidFill>
                  <a:schemeClr val="bg1"/>
                </a:solidFill>
              </a:rPr>
              <a:t> stég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1630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xmlns="" id="{55FF5E35-9DC3-BCF4-D299-343C2E5D0A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7" name="Rectangle 2056">
            <a:extLst>
              <a:ext uri="{FF2B5EF4-FFF2-40B4-BE49-F238E27FC236}">
                <a16:creationId xmlns:a16="http://schemas.microsoft.com/office/drawing/2014/main" xmlns="" id="{E6C8E6EB-4C59-429B-97E4-72A058CFC4F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>
        <p:nvSpPr>
          <p:cNvPr id="2059" name="Rectangle 2058">
            <a:extLst>
              <a:ext uri="{FF2B5EF4-FFF2-40B4-BE49-F238E27FC236}">
                <a16:creationId xmlns:a16="http://schemas.microsoft.com/office/drawing/2014/main" xmlns="" id="{B5B90362-AFCC-46A9-B41C-A257A8C5B31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>
        <p:nvSpPr>
          <p:cNvPr id="2061" name="Rectangle 2060">
            <a:extLst>
              <a:ext uri="{FF2B5EF4-FFF2-40B4-BE49-F238E27FC236}">
                <a16:creationId xmlns:a16="http://schemas.microsoft.com/office/drawing/2014/main" xmlns="" id="{F71EF7F1-38BA-471D-8CD4-2A9AE8E3552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>
        <p:nvSpPr>
          <p:cNvPr id="2063" name="Rectangle 2062">
            <a:extLst>
              <a:ext uri="{FF2B5EF4-FFF2-40B4-BE49-F238E27FC236}">
                <a16:creationId xmlns:a16="http://schemas.microsoft.com/office/drawing/2014/main" xmlns="" id="{C0524398-BFB4-4C4A-8317-83B8729F9B2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 useBgFill="1">
        <p:nvSpPr>
          <p:cNvPr id="2065" name="Rectangle 2064">
            <a:extLst>
              <a:ext uri="{FF2B5EF4-FFF2-40B4-BE49-F238E27FC236}">
                <a16:creationId xmlns:a16="http://schemas.microsoft.com/office/drawing/2014/main" xmlns="" id="{0671A8AE-40A1-4631-A6B8-581AFF06548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xmlns="" id="{D317A090-9F03-9C0C-E829-303334048A0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4" b="19466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67" name="Rectangle 2066">
            <a:extLst>
              <a:ext uri="{FF2B5EF4-FFF2-40B4-BE49-F238E27FC236}">
                <a16:creationId xmlns:a16="http://schemas.microsoft.com/office/drawing/2014/main" xmlns="" id="{A44CD100-6267-4E62-AA64-2182A3A6A1C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tx1">
                  <a:alpha val="30000"/>
                </a:schemeClr>
              </a:gs>
              <a:gs pos="33000">
                <a:schemeClr val="tx1">
                  <a:alpha val="20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Cím 1">
            <a:extLst>
              <a:ext uri="{FF2B5EF4-FFF2-40B4-BE49-F238E27FC236}">
                <a16:creationId xmlns:a16="http://schemas.microsoft.com/office/drawing/2014/main" xmlns="" id="{C9AA145A-3B97-13B3-F315-21CB1A9DC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981" y="1122362"/>
            <a:ext cx="4023360" cy="280221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Délegyháza II. </a:t>
            </a:r>
            <a:r>
              <a:rPr lang="en-US" sz="3200">
                <a:solidFill>
                  <a:schemeClr val="bg1"/>
                </a:solidFill>
              </a:rPr>
              <a:t>tó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>
                <a:solidFill>
                  <a:schemeClr val="bg1"/>
                </a:solidFill>
              </a:rPr>
              <a:t>A tervezett mobydock stég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68635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xmlns="" id="{7F214FB0-E5F6-1F1A-1C42-0FE9F0B6ED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7" name="Rectangle 2056">
            <a:extLst>
              <a:ext uri="{FF2B5EF4-FFF2-40B4-BE49-F238E27FC236}">
                <a16:creationId xmlns:a16="http://schemas.microsoft.com/office/drawing/2014/main" xmlns="" id="{4AFF20CC-6F5F-1A9D-48E7-5786128DBE5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>
        <p:nvSpPr>
          <p:cNvPr id="2059" name="Rectangle 2058">
            <a:extLst>
              <a:ext uri="{FF2B5EF4-FFF2-40B4-BE49-F238E27FC236}">
                <a16:creationId xmlns:a16="http://schemas.microsoft.com/office/drawing/2014/main" xmlns="" id="{B0C27056-5BAF-C8AE-0D65-21886A6A15C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>
        <p:nvSpPr>
          <p:cNvPr id="2061" name="Rectangle 2060">
            <a:extLst>
              <a:ext uri="{FF2B5EF4-FFF2-40B4-BE49-F238E27FC236}">
                <a16:creationId xmlns:a16="http://schemas.microsoft.com/office/drawing/2014/main" xmlns="" id="{F93C9FDF-43E7-5EEB-76A4-105586D9AFE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>
        <p:nvSpPr>
          <p:cNvPr id="2063" name="Rectangle 2062">
            <a:extLst>
              <a:ext uri="{FF2B5EF4-FFF2-40B4-BE49-F238E27FC236}">
                <a16:creationId xmlns:a16="http://schemas.microsoft.com/office/drawing/2014/main" xmlns="" id="{C007DDEC-FED6-75BF-CA2D-B092D99449F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hu-HU"/>
          </a:p>
        </p:txBody>
      </p:sp>
      <p:sp useBgFill="1">
        <p:nvSpPr>
          <p:cNvPr id="2065" name="Rectangle 2064">
            <a:extLst>
              <a:ext uri="{FF2B5EF4-FFF2-40B4-BE49-F238E27FC236}">
                <a16:creationId xmlns:a16="http://schemas.microsoft.com/office/drawing/2014/main" xmlns="" id="{AB073F8B-24A7-0883-5837-EAB39EA63FB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xmlns="" id="{4AB9B025-46B8-B7DF-E4A6-35129D90083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4" b="19466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67" name="Rectangle 2066">
            <a:extLst>
              <a:ext uri="{FF2B5EF4-FFF2-40B4-BE49-F238E27FC236}">
                <a16:creationId xmlns:a16="http://schemas.microsoft.com/office/drawing/2014/main" xmlns="" id="{499D8985-15FC-4F00-5DDE-D8D224720EA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tx1">
                  <a:alpha val="30000"/>
                </a:schemeClr>
              </a:gs>
              <a:gs pos="33000">
                <a:schemeClr val="tx1">
                  <a:alpha val="20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Cím 1">
            <a:extLst>
              <a:ext uri="{FF2B5EF4-FFF2-40B4-BE49-F238E27FC236}">
                <a16:creationId xmlns:a16="http://schemas.microsoft.com/office/drawing/2014/main" xmlns="" id="{E8154AD5-5945-D484-F619-53400BC8C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981" y="1122362"/>
            <a:ext cx="4023360" cy="280221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Délegyháza II. </a:t>
            </a:r>
            <a:r>
              <a:rPr lang="en-US" sz="3200">
                <a:solidFill>
                  <a:schemeClr val="bg1"/>
                </a:solidFill>
              </a:rPr>
              <a:t>tó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>
                <a:solidFill>
                  <a:schemeClr val="bg1"/>
                </a:solidFill>
              </a:rPr>
              <a:t>A tervezett mobydock stég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2678625"/>
      </p:ext>
    </p:extLst>
  </p:cSld>
  <p:clrMapOvr>
    <a:masterClrMapping/>
  </p:clrMapOvr>
</p:sld>
</file>

<file path=ppt/theme/theme1.xml><?xml version="1.0" encoding="utf-8"?>
<a:theme xmlns:a="http://schemas.openxmlformats.org/drawingml/2006/main" name="DividendVTI">
  <a:themeElements>
    <a:clrScheme name="DividendVTI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ED8428"/>
      </a:accent1>
      <a:accent2>
        <a:srgbClr val="E6C46D"/>
      </a:accent2>
      <a:accent3>
        <a:srgbClr val="537685"/>
      </a:accent3>
      <a:accent4>
        <a:srgbClr val="969FA7"/>
      </a:accent4>
      <a:accent5>
        <a:srgbClr val="A9C37C"/>
      </a:accent5>
      <a:accent6>
        <a:srgbClr val="5A8071"/>
      </a:accent6>
      <a:hlink>
        <a:srgbClr val="828282"/>
      </a:hlink>
      <a:folHlink>
        <a:srgbClr val="A5A5A5"/>
      </a:folHlink>
    </a:clrScheme>
    <a:fontScheme name="Dividend">
      <a:majorFont>
        <a:latin typeface="Franklin Gothic Demi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VTI" id="{97558BDE-0B66-457C-BB6F-7B1B22DAA9B8}" vid="{F53508A3-AC60-448A-AF37-934D5F1A0D5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878</Words>
  <Application>Microsoft Office PowerPoint</Application>
  <PresentationFormat>Szélesvásznú</PresentationFormat>
  <Paragraphs>254</Paragraphs>
  <Slides>20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6</vt:i4>
      </vt:variant>
      <vt:variant>
        <vt:lpstr>Téma</vt:lpstr>
      </vt:variant>
      <vt:variant>
        <vt:i4>1</vt:i4>
      </vt:variant>
      <vt:variant>
        <vt:lpstr>Diacímek</vt:lpstr>
      </vt:variant>
      <vt:variant>
        <vt:i4>20</vt:i4>
      </vt:variant>
    </vt:vector>
  </HeadingPairs>
  <TitlesOfParts>
    <vt:vector size="27" baseType="lpstr">
      <vt:lpstr>Aptos Narrow</vt:lpstr>
      <vt:lpstr>Franklin Gothic Book</vt:lpstr>
      <vt:lpstr>Franklin Gothic Demi</vt:lpstr>
      <vt:lpstr>Gill Sans MT</vt:lpstr>
      <vt:lpstr>Wingdings</vt:lpstr>
      <vt:lpstr>Wingdings 2</vt:lpstr>
      <vt:lpstr>DividendVTI</vt:lpstr>
      <vt:lpstr>Délegyháza II. tó sirály strandi partaszkasz fejlesztése</vt:lpstr>
      <vt:lpstr>A SIRÁLY STRAND fejlesztés stRatégiai céljai</vt:lpstr>
      <vt:lpstr>A PROJEKT MEGVALÓSULÁSÁNAK ELENGEDHETETLEN FELTÉTELEI</vt:lpstr>
      <vt:lpstr>Délegyháza II. tó Sirály közösségi vízpart</vt:lpstr>
      <vt:lpstr>Délegyháza II. tó  DHSE kiötő, új horgászhelyek létesítése</vt:lpstr>
      <vt:lpstr>Délegyháza II. tó közösségi vízpart DHSE kiötő, új horgászhelyek létesítése</vt:lpstr>
      <vt:lpstr>Délegyháza II. tó A tervezett mobydock stég</vt:lpstr>
      <vt:lpstr>Délegyháza II. tó A tervezett mobydock stég</vt:lpstr>
      <vt:lpstr>Délegyháza II. tó A tervezett mobydock stég</vt:lpstr>
      <vt:lpstr>Délegyháza II. tó A tervezett mobydock stég</vt:lpstr>
      <vt:lpstr>Délegyháza II. tó A tervezett mobydock stég</vt:lpstr>
      <vt:lpstr>Délegyháza II. tó A tervezett mobydock stég</vt:lpstr>
      <vt:lpstr>Délegyháza II. tó A tervezett mobydock stég</vt:lpstr>
      <vt:lpstr>A vízszint ingadozása nem zavarja a funcionálitást, a palló mozgása követi a vízszint változást</vt:lpstr>
      <vt:lpstr>TERHELHETŐSÉG:  350KG/M2 40 CM MAGAS ÜRESEN 3 CM A MERÜLÉSE OLDALRÓL A VÍZBŐL NEM  KÖNNYŰ FELMÁSZNI UV ÁLLÓ  CSÚSZÁSMENTESÍTETT JÉGÁLLÓ NEM IGÉNYEL UTÓLAGOS FELÜLETKEZELÉST ÚSZÓ STÉG KÖVETI A VÍZSZINT IGADOZÁST </vt:lpstr>
      <vt:lpstr>MOBY DOCK ELEMEK</vt:lpstr>
      <vt:lpstr>PowerPoint bemutató</vt:lpstr>
      <vt:lpstr>Tervezett költségvetés I. stég</vt:lpstr>
      <vt:lpstr>ii. STÉG ÉS AZ ÖSSZESÍTETT kÖLTSÉGVETÉS</vt:lpstr>
      <vt:lpstr>Tervezett összesített költségvetés I.-II. stég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Délegyháza II. tó sirály strandi partaszkasz fejlesztése</dc:title>
  <dc:creator>Miklós Tímár</dc:creator>
  <cp:lastModifiedBy>Dr. Molnár Zsuzsanna</cp:lastModifiedBy>
  <cp:revision>8</cp:revision>
  <dcterms:created xsi:type="dcterms:W3CDTF">2024-11-23T06:02:55Z</dcterms:created>
  <dcterms:modified xsi:type="dcterms:W3CDTF">2024-11-26T10:46:12Z</dcterms:modified>
</cp:coreProperties>
</file>